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74" r:id="rId3"/>
    <p:sldId id="267" r:id="rId4"/>
    <p:sldId id="266" r:id="rId5"/>
    <p:sldId id="261" r:id="rId6"/>
    <p:sldId id="265" r:id="rId7"/>
    <p:sldId id="275" r:id="rId8"/>
    <p:sldId id="268" r:id="rId9"/>
    <p:sldId id="272" r:id="rId10"/>
    <p:sldId id="262" r:id="rId11"/>
    <p:sldId id="277" r:id="rId12"/>
    <p:sldId id="278" r:id="rId13"/>
    <p:sldId id="269" r:id="rId14"/>
  </p:sldIdLst>
  <p:sldSz cx="12192000" cy="6858000"/>
  <p:notesSz cx="6858000" cy="9144000"/>
  <p:defaultText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17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3510"/>
  </p:normalViewPr>
  <p:slideViewPr>
    <p:cSldViewPr snapToGrid="0">
      <p:cViewPr varScale="1">
        <p:scale>
          <a:sx n="68" d="100"/>
          <a:sy n="68" d="100"/>
        </p:scale>
        <p:origin x="942" y="6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378BCD-777B-4FAC-AA7D-774DCCF2D0A3}" type="datetimeFigureOut">
              <a:rPr lang="tr-TR" smtClean="0"/>
              <a:t>2.12.2025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88485E-0B93-44ED-969A-99B6A4B83D75}" type="slidenum">
              <a:rPr lang="tr-TR" smtClean="0"/>
              <a:t>‹#›</a:t>
            </a:fld>
            <a:endParaRPr lang="tr-TR"/>
          </a:p>
        </p:txBody>
      </p:sp>
    </p:spTree>
    <p:extLst>
      <p:ext uri="{BB962C8B-B14F-4D97-AF65-F5344CB8AC3E}">
        <p14:creationId xmlns:p14="http://schemas.microsoft.com/office/powerpoint/2010/main" val="2195111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188485E-0B93-44ED-969A-99B6A4B83D75}" type="slidenum">
              <a:rPr lang="tr-TR" smtClean="0"/>
              <a:t>2</a:t>
            </a:fld>
            <a:endParaRPr lang="tr-TR"/>
          </a:p>
        </p:txBody>
      </p:sp>
    </p:spTree>
    <p:extLst>
      <p:ext uri="{BB962C8B-B14F-4D97-AF65-F5344CB8AC3E}">
        <p14:creationId xmlns:p14="http://schemas.microsoft.com/office/powerpoint/2010/main" val="3681532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188485E-0B93-44ED-969A-99B6A4B83D75}" type="slidenum">
              <a:rPr lang="tr-TR" smtClean="0"/>
              <a:t>9</a:t>
            </a:fld>
            <a:endParaRPr lang="tr-TR"/>
          </a:p>
        </p:txBody>
      </p:sp>
    </p:spTree>
    <p:extLst>
      <p:ext uri="{BB962C8B-B14F-4D97-AF65-F5344CB8AC3E}">
        <p14:creationId xmlns:p14="http://schemas.microsoft.com/office/powerpoint/2010/main" val="941575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99503-778E-F7D9-4BFC-AE2192B5AA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TR"/>
          </a:p>
        </p:txBody>
      </p:sp>
      <p:sp>
        <p:nvSpPr>
          <p:cNvPr id="3" name="Subtitle 2">
            <a:extLst>
              <a:ext uri="{FF2B5EF4-FFF2-40B4-BE49-F238E27FC236}">
                <a16:creationId xmlns:a16="http://schemas.microsoft.com/office/drawing/2014/main" id="{E8010211-77CD-1C8D-B9EB-3707F4F61D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TR"/>
          </a:p>
        </p:txBody>
      </p:sp>
      <p:sp>
        <p:nvSpPr>
          <p:cNvPr id="4" name="Date Placeholder 3">
            <a:extLst>
              <a:ext uri="{FF2B5EF4-FFF2-40B4-BE49-F238E27FC236}">
                <a16:creationId xmlns:a16="http://schemas.microsoft.com/office/drawing/2014/main" id="{40C35CEC-C385-A64C-040B-ADAC5F8D39F4}"/>
              </a:ext>
            </a:extLst>
          </p:cNvPr>
          <p:cNvSpPr>
            <a:spLocks noGrp="1"/>
          </p:cNvSpPr>
          <p:nvPr>
            <p:ph type="dt" sz="half" idx="10"/>
          </p:nvPr>
        </p:nvSpPr>
        <p:spPr/>
        <p:txBody>
          <a:bodyPr/>
          <a:lstStyle/>
          <a:p>
            <a:fld id="{CFD47ECA-CE62-094C-818F-7373E6B3F573}" type="datetimeFigureOut">
              <a:rPr lang="en-TR" smtClean="0"/>
              <a:t>12/02/2025</a:t>
            </a:fld>
            <a:endParaRPr lang="en-TR"/>
          </a:p>
        </p:txBody>
      </p:sp>
      <p:sp>
        <p:nvSpPr>
          <p:cNvPr id="5" name="Footer Placeholder 4">
            <a:extLst>
              <a:ext uri="{FF2B5EF4-FFF2-40B4-BE49-F238E27FC236}">
                <a16:creationId xmlns:a16="http://schemas.microsoft.com/office/drawing/2014/main" id="{64FCB613-FC3E-73FC-A61E-A51890687978}"/>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DA131B82-A0B1-F913-7DDF-501046DD4CF2}"/>
              </a:ext>
            </a:extLst>
          </p:cNvPr>
          <p:cNvSpPr>
            <a:spLocks noGrp="1"/>
          </p:cNvSpPr>
          <p:nvPr>
            <p:ph type="sldNum" sz="quarter" idx="12"/>
          </p:nvPr>
        </p:nvSpPr>
        <p:spPr/>
        <p:txBody>
          <a:bodyPr/>
          <a:lstStyle/>
          <a:p>
            <a:fld id="{B293B431-860C-F748-9DA7-65038E822742}" type="slidenum">
              <a:rPr lang="en-TR" smtClean="0"/>
              <a:t>‹#›</a:t>
            </a:fld>
            <a:endParaRPr lang="en-TR"/>
          </a:p>
        </p:txBody>
      </p:sp>
    </p:spTree>
    <p:extLst>
      <p:ext uri="{BB962C8B-B14F-4D97-AF65-F5344CB8AC3E}">
        <p14:creationId xmlns:p14="http://schemas.microsoft.com/office/powerpoint/2010/main" val="624401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F4E24-34CD-AACD-3527-CEA1CCDE88FB}"/>
              </a:ext>
            </a:extLst>
          </p:cNvPr>
          <p:cNvSpPr>
            <a:spLocks noGrp="1"/>
          </p:cNvSpPr>
          <p:nvPr>
            <p:ph type="title"/>
          </p:nvPr>
        </p:nvSpPr>
        <p:spPr/>
        <p:txBody>
          <a:bodyPr/>
          <a:lstStyle/>
          <a:p>
            <a:r>
              <a:rPr lang="en-US"/>
              <a:t>Click to edit Master title style</a:t>
            </a:r>
            <a:endParaRPr lang="en-TR"/>
          </a:p>
        </p:txBody>
      </p:sp>
      <p:sp>
        <p:nvSpPr>
          <p:cNvPr id="3" name="Vertical Text Placeholder 2">
            <a:extLst>
              <a:ext uri="{FF2B5EF4-FFF2-40B4-BE49-F238E27FC236}">
                <a16:creationId xmlns:a16="http://schemas.microsoft.com/office/drawing/2014/main" id="{EF798A43-EC37-80DF-C1F7-6A57E6FBCA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239D4411-247E-394D-1B56-42E96DF66776}"/>
              </a:ext>
            </a:extLst>
          </p:cNvPr>
          <p:cNvSpPr>
            <a:spLocks noGrp="1"/>
          </p:cNvSpPr>
          <p:nvPr>
            <p:ph type="dt" sz="half" idx="10"/>
          </p:nvPr>
        </p:nvSpPr>
        <p:spPr/>
        <p:txBody>
          <a:bodyPr/>
          <a:lstStyle/>
          <a:p>
            <a:fld id="{CFD47ECA-CE62-094C-818F-7373E6B3F573}" type="datetimeFigureOut">
              <a:rPr lang="en-TR" smtClean="0"/>
              <a:t>12/02/2025</a:t>
            </a:fld>
            <a:endParaRPr lang="en-TR"/>
          </a:p>
        </p:txBody>
      </p:sp>
      <p:sp>
        <p:nvSpPr>
          <p:cNvPr id="5" name="Footer Placeholder 4">
            <a:extLst>
              <a:ext uri="{FF2B5EF4-FFF2-40B4-BE49-F238E27FC236}">
                <a16:creationId xmlns:a16="http://schemas.microsoft.com/office/drawing/2014/main" id="{3DAFB55E-9C31-D4C5-251D-71CE24879612}"/>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BB574ECB-0FA1-4AD3-8FBB-A56E7F0CF0CD}"/>
              </a:ext>
            </a:extLst>
          </p:cNvPr>
          <p:cNvSpPr>
            <a:spLocks noGrp="1"/>
          </p:cNvSpPr>
          <p:nvPr>
            <p:ph type="sldNum" sz="quarter" idx="12"/>
          </p:nvPr>
        </p:nvSpPr>
        <p:spPr/>
        <p:txBody>
          <a:bodyPr/>
          <a:lstStyle/>
          <a:p>
            <a:fld id="{B293B431-860C-F748-9DA7-65038E822742}" type="slidenum">
              <a:rPr lang="en-TR" smtClean="0"/>
              <a:t>‹#›</a:t>
            </a:fld>
            <a:endParaRPr lang="en-TR"/>
          </a:p>
        </p:txBody>
      </p:sp>
    </p:spTree>
    <p:extLst>
      <p:ext uri="{BB962C8B-B14F-4D97-AF65-F5344CB8AC3E}">
        <p14:creationId xmlns:p14="http://schemas.microsoft.com/office/powerpoint/2010/main" val="2818686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8A8A5F-6108-EDD7-9543-477E9095760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TR"/>
          </a:p>
        </p:txBody>
      </p:sp>
      <p:sp>
        <p:nvSpPr>
          <p:cNvPr id="3" name="Vertical Text Placeholder 2">
            <a:extLst>
              <a:ext uri="{FF2B5EF4-FFF2-40B4-BE49-F238E27FC236}">
                <a16:creationId xmlns:a16="http://schemas.microsoft.com/office/drawing/2014/main" id="{F24990F9-C3F8-E728-25E7-0AA86CDC54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EEE740DF-0ADD-057F-117A-58C4891B0BDD}"/>
              </a:ext>
            </a:extLst>
          </p:cNvPr>
          <p:cNvSpPr>
            <a:spLocks noGrp="1"/>
          </p:cNvSpPr>
          <p:nvPr>
            <p:ph type="dt" sz="half" idx="10"/>
          </p:nvPr>
        </p:nvSpPr>
        <p:spPr/>
        <p:txBody>
          <a:bodyPr/>
          <a:lstStyle/>
          <a:p>
            <a:fld id="{CFD47ECA-CE62-094C-818F-7373E6B3F573}" type="datetimeFigureOut">
              <a:rPr lang="en-TR" smtClean="0"/>
              <a:t>12/02/2025</a:t>
            </a:fld>
            <a:endParaRPr lang="en-TR"/>
          </a:p>
        </p:txBody>
      </p:sp>
      <p:sp>
        <p:nvSpPr>
          <p:cNvPr id="5" name="Footer Placeholder 4">
            <a:extLst>
              <a:ext uri="{FF2B5EF4-FFF2-40B4-BE49-F238E27FC236}">
                <a16:creationId xmlns:a16="http://schemas.microsoft.com/office/drawing/2014/main" id="{C5113735-A923-E1D3-CA8F-D209A048E742}"/>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1BDA81BC-CCE9-25E1-4E47-A24748176F80}"/>
              </a:ext>
            </a:extLst>
          </p:cNvPr>
          <p:cNvSpPr>
            <a:spLocks noGrp="1"/>
          </p:cNvSpPr>
          <p:nvPr>
            <p:ph type="sldNum" sz="quarter" idx="12"/>
          </p:nvPr>
        </p:nvSpPr>
        <p:spPr/>
        <p:txBody>
          <a:bodyPr/>
          <a:lstStyle/>
          <a:p>
            <a:fld id="{B293B431-860C-F748-9DA7-65038E822742}" type="slidenum">
              <a:rPr lang="en-TR" smtClean="0"/>
              <a:t>‹#›</a:t>
            </a:fld>
            <a:endParaRPr lang="en-TR"/>
          </a:p>
        </p:txBody>
      </p:sp>
    </p:spTree>
    <p:extLst>
      <p:ext uri="{BB962C8B-B14F-4D97-AF65-F5344CB8AC3E}">
        <p14:creationId xmlns:p14="http://schemas.microsoft.com/office/powerpoint/2010/main" val="4169385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795A2-1441-F427-6155-7C22DC394BA9}"/>
              </a:ext>
            </a:extLst>
          </p:cNvPr>
          <p:cNvSpPr>
            <a:spLocks noGrp="1"/>
          </p:cNvSpPr>
          <p:nvPr>
            <p:ph type="title"/>
          </p:nvPr>
        </p:nvSpPr>
        <p:spPr/>
        <p:txBody>
          <a:bodyPr/>
          <a:lstStyle/>
          <a:p>
            <a:r>
              <a:rPr lang="en-US"/>
              <a:t>Click to edit Master title style</a:t>
            </a:r>
            <a:endParaRPr lang="en-TR"/>
          </a:p>
        </p:txBody>
      </p:sp>
      <p:sp>
        <p:nvSpPr>
          <p:cNvPr id="3" name="Content Placeholder 2">
            <a:extLst>
              <a:ext uri="{FF2B5EF4-FFF2-40B4-BE49-F238E27FC236}">
                <a16:creationId xmlns:a16="http://schemas.microsoft.com/office/drawing/2014/main" id="{8D28C585-E332-50CC-F488-12C1C33193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008038A2-C7DB-A606-D34F-F2C0CE88933E}"/>
              </a:ext>
            </a:extLst>
          </p:cNvPr>
          <p:cNvSpPr>
            <a:spLocks noGrp="1"/>
          </p:cNvSpPr>
          <p:nvPr>
            <p:ph type="dt" sz="half" idx="10"/>
          </p:nvPr>
        </p:nvSpPr>
        <p:spPr/>
        <p:txBody>
          <a:bodyPr/>
          <a:lstStyle/>
          <a:p>
            <a:fld id="{CFD47ECA-CE62-094C-818F-7373E6B3F573}" type="datetimeFigureOut">
              <a:rPr lang="en-TR" smtClean="0"/>
              <a:t>12/02/2025</a:t>
            </a:fld>
            <a:endParaRPr lang="en-TR"/>
          </a:p>
        </p:txBody>
      </p:sp>
      <p:sp>
        <p:nvSpPr>
          <p:cNvPr id="5" name="Footer Placeholder 4">
            <a:extLst>
              <a:ext uri="{FF2B5EF4-FFF2-40B4-BE49-F238E27FC236}">
                <a16:creationId xmlns:a16="http://schemas.microsoft.com/office/drawing/2014/main" id="{F5E7D685-476A-C26E-DB42-564AC605D5BC}"/>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A59FC252-B74E-9D09-FA27-7562D07F39F0}"/>
              </a:ext>
            </a:extLst>
          </p:cNvPr>
          <p:cNvSpPr>
            <a:spLocks noGrp="1"/>
          </p:cNvSpPr>
          <p:nvPr>
            <p:ph type="sldNum" sz="quarter" idx="12"/>
          </p:nvPr>
        </p:nvSpPr>
        <p:spPr/>
        <p:txBody>
          <a:bodyPr/>
          <a:lstStyle/>
          <a:p>
            <a:fld id="{B293B431-860C-F748-9DA7-65038E822742}" type="slidenum">
              <a:rPr lang="en-TR" smtClean="0"/>
              <a:t>‹#›</a:t>
            </a:fld>
            <a:endParaRPr lang="en-TR"/>
          </a:p>
        </p:txBody>
      </p:sp>
    </p:spTree>
    <p:extLst>
      <p:ext uri="{BB962C8B-B14F-4D97-AF65-F5344CB8AC3E}">
        <p14:creationId xmlns:p14="http://schemas.microsoft.com/office/powerpoint/2010/main" val="2493232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B7278-8D16-266C-C422-1E995D2223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TR"/>
          </a:p>
        </p:txBody>
      </p:sp>
      <p:sp>
        <p:nvSpPr>
          <p:cNvPr id="3" name="Text Placeholder 2">
            <a:extLst>
              <a:ext uri="{FF2B5EF4-FFF2-40B4-BE49-F238E27FC236}">
                <a16:creationId xmlns:a16="http://schemas.microsoft.com/office/drawing/2014/main" id="{4B39F21B-9C2E-1B15-DAE0-C39B2193A78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372F73-636D-4A16-EB49-941F7C4F3798}"/>
              </a:ext>
            </a:extLst>
          </p:cNvPr>
          <p:cNvSpPr>
            <a:spLocks noGrp="1"/>
          </p:cNvSpPr>
          <p:nvPr>
            <p:ph type="dt" sz="half" idx="10"/>
          </p:nvPr>
        </p:nvSpPr>
        <p:spPr/>
        <p:txBody>
          <a:bodyPr/>
          <a:lstStyle/>
          <a:p>
            <a:fld id="{CFD47ECA-CE62-094C-818F-7373E6B3F573}" type="datetimeFigureOut">
              <a:rPr lang="en-TR" smtClean="0"/>
              <a:t>12/02/2025</a:t>
            </a:fld>
            <a:endParaRPr lang="en-TR"/>
          </a:p>
        </p:txBody>
      </p:sp>
      <p:sp>
        <p:nvSpPr>
          <p:cNvPr id="5" name="Footer Placeholder 4">
            <a:extLst>
              <a:ext uri="{FF2B5EF4-FFF2-40B4-BE49-F238E27FC236}">
                <a16:creationId xmlns:a16="http://schemas.microsoft.com/office/drawing/2014/main" id="{5C40CDBD-7455-E8B5-52DF-9B79DD6135E8}"/>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7BEADF94-826C-C5B3-80E3-94C27C7D4350}"/>
              </a:ext>
            </a:extLst>
          </p:cNvPr>
          <p:cNvSpPr>
            <a:spLocks noGrp="1"/>
          </p:cNvSpPr>
          <p:nvPr>
            <p:ph type="sldNum" sz="quarter" idx="12"/>
          </p:nvPr>
        </p:nvSpPr>
        <p:spPr/>
        <p:txBody>
          <a:bodyPr/>
          <a:lstStyle/>
          <a:p>
            <a:fld id="{B293B431-860C-F748-9DA7-65038E822742}" type="slidenum">
              <a:rPr lang="en-TR" smtClean="0"/>
              <a:t>‹#›</a:t>
            </a:fld>
            <a:endParaRPr lang="en-TR"/>
          </a:p>
        </p:txBody>
      </p:sp>
    </p:spTree>
    <p:extLst>
      <p:ext uri="{BB962C8B-B14F-4D97-AF65-F5344CB8AC3E}">
        <p14:creationId xmlns:p14="http://schemas.microsoft.com/office/powerpoint/2010/main" val="1088908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F1C4F-EBCE-3C72-6DE5-14D5F79A083B}"/>
              </a:ext>
            </a:extLst>
          </p:cNvPr>
          <p:cNvSpPr>
            <a:spLocks noGrp="1"/>
          </p:cNvSpPr>
          <p:nvPr>
            <p:ph type="title"/>
          </p:nvPr>
        </p:nvSpPr>
        <p:spPr/>
        <p:txBody>
          <a:bodyPr/>
          <a:lstStyle/>
          <a:p>
            <a:r>
              <a:rPr lang="en-US"/>
              <a:t>Click to edit Master title style</a:t>
            </a:r>
            <a:endParaRPr lang="en-TR"/>
          </a:p>
        </p:txBody>
      </p:sp>
      <p:sp>
        <p:nvSpPr>
          <p:cNvPr id="3" name="Content Placeholder 2">
            <a:extLst>
              <a:ext uri="{FF2B5EF4-FFF2-40B4-BE49-F238E27FC236}">
                <a16:creationId xmlns:a16="http://schemas.microsoft.com/office/drawing/2014/main" id="{3F1AB504-C1DB-0935-82DC-9CECED461DC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Content Placeholder 3">
            <a:extLst>
              <a:ext uri="{FF2B5EF4-FFF2-40B4-BE49-F238E27FC236}">
                <a16:creationId xmlns:a16="http://schemas.microsoft.com/office/drawing/2014/main" id="{904B9EFA-2D97-5439-A693-FC869C628C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5" name="Date Placeholder 4">
            <a:extLst>
              <a:ext uri="{FF2B5EF4-FFF2-40B4-BE49-F238E27FC236}">
                <a16:creationId xmlns:a16="http://schemas.microsoft.com/office/drawing/2014/main" id="{62B72A36-3A00-000A-44B2-CCCC90548CBF}"/>
              </a:ext>
            </a:extLst>
          </p:cNvPr>
          <p:cNvSpPr>
            <a:spLocks noGrp="1"/>
          </p:cNvSpPr>
          <p:nvPr>
            <p:ph type="dt" sz="half" idx="10"/>
          </p:nvPr>
        </p:nvSpPr>
        <p:spPr/>
        <p:txBody>
          <a:bodyPr/>
          <a:lstStyle/>
          <a:p>
            <a:fld id="{CFD47ECA-CE62-094C-818F-7373E6B3F573}" type="datetimeFigureOut">
              <a:rPr lang="en-TR" smtClean="0"/>
              <a:t>12/02/2025</a:t>
            </a:fld>
            <a:endParaRPr lang="en-TR"/>
          </a:p>
        </p:txBody>
      </p:sp>
      <p:sp>
        <p:nvSpPr>
          <p:cNvPr id="6" name="Footer Placeholder 5">
            <a:extLst>
              <a:ext uri="{FF2B5EF4-FFF2-40B4-BE49-F238E27FC236}">
                <a16:creationId xmlns:a16="http://schemas.microsoft.com/office/drawing/2014/main" id="{273D4AC8-93C8-2271-63C0-8E016A6884C4}"/>
              </a:ext>
            </a:extLst>
          </p:cNvPr>
          <p:cNvSpPr>
            <a:spLocks noGrp="1"/>
          </p:cNvSpPr>
          <p:nvPr>
            <p:ph type="ftr" sz="quarter" idx="11"/>
          </p:nvPr>
        </p:nvSpPr>
        <p:spPr/>
        <p:txBody>
          <a:bodyPr/>
          <a:lstStyle/>
          <a:p>
            <a:endParaRPr lang="en-TR"/>
          </a:p>
        </p:txBody>
      </p:sp>
      <p:sp>
        <p:nvSpPr>
          <p:cNvPr id="7" name="Slide Number Placeholder 6">
            <a:extLst>
              <a:ext uri="{FF2B5EF4-FFF2-40B4-BE49-F238E27FC236}">
                <a16:creationId xmlns:a16="http://schemas.microsoft.com/office/drawing/2014/main" id="{549525D8-4375-A0D9-A236-BE636AD714A9}"/>
              </a:ext>
            </a:extLst>
          </p:cNvPr>
          <p:cNvSpPr>
            <a:spLocks noGrp="1"/>
          </p:cNvSpPr>
          <p:nvPr>
            <p:ph type="sldNum" sz="quarter" idx="12"/>
          </p:nvPr>
        </p:nvSpPr>
        <p:spPr/>
        <p:txBody>
          <a:bodyPr/>
          <a:lstStyle/>
          <a:p>
            <a:fld id="{B293B431-860C-F748-9DA7-65038E822742}" type="slidenum">
              <a:rPr lang="en-TR" smtClean="0"/>
              <a:t>‹#›</a:t>
            </a:fld>
            <a:endParaRPr lang="en-TR"/>
          </a:p>
        </p:txBody>
      </p:sp>
    </p:spTree>
    <p:extLst>
      <p:ext uri="{BB962C8B-B14F-4D97-AF65-F5344CB8AC3E}">
        <p14:creationId xmlns:p14="http://schemas.microsoft.com/office/powerpoint/2010/main" val="2528472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FFC01-C337-3AAE-F711-B74852A0B42A}"/>
              </a:ext>
            </a:extLst>
          </p:cNvPr>
          <p:cNvSpPr>
            <a:spLocks noGrp="1"/>
          </p:cNvSpPr>
          <p:nvPr>
            <p:ph type="title"/>
          </p:nvPr>
        </p:nvSpPr>
        <p:spPr>
          <a:xfrm>
            <a:off x="839788" y="365125"/>
            <a:ext cx="10515600" cy="1325563"/>
          </a:xfrm>
        </p:spPr>
        <p:txBody>
          <a:bodyPr/>
          <a:lstStyle/>
          <a:p>
            <a:r>
              <a:rPr lang="en-US"/>
              <a:t>Click to edit Master title style</a:t>
            </a:r>
            <a:endParaRPr lang="en-TR"/>
          </a:p>
        </p:txBody>
      </p:sp>
      <p:sp>
        <p:nvSpPr>
          <p:cNvPr id="3" name="Text Placeholder 2">
            <a:extLst>
              <a:ext uri="{FF2B5EF4-FFF2-40B4-BE49-F238E27FC236}">
                <a16:creationId xmlns:a16="http://schemas.microsoft.com/office/drawing/2014/main" id="{B68E9DCB-4029-B339-DB65-41A11F207F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8B4D6B-7283-8670-202F-5AC2F9286C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5" name="Text Placeholder 4">
            <a:extLst>
              <a:ext uri="{FF2B5EF4-FFF2-40B4-BE49-F238E27FC236}">
                <a16:creationId xmlns:a16="http://schemas.microsoft.com/office/drawing/2014/main" id="{951980CB-43A1-18A4-BE95-CD27CCA6F0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A6C1C5-51E7-7780-F5EF-C616D45073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7" name="Date Placeholder 6">
            <a:extLst>
              <a:ext uri="{FF2B5EF4-FFF2-40B4-BE49-F238E27FC236}">
                <a16:creationId xmlns:a16="http://schemas.microsoft.com/office/drawing/2014/main" id="{DD050CA6-668F-1ABB-3E99-82E81D95F59A}"/>
              </a:ext>
            </a:extLst>
          </p:cNvPr>
          <p:cNvSpPr>
            <a:spLocks noGrp="1"/>
          </p:cNvSpPr>
          <p:nvPr>
            <p:ph type="dt" sz="half" idx="10"/>
          </p:nvPr>
        </p:nvSpPr>
        <p:spPr/>
        <p:txBody>
          <a:bodyPr/>
          <a:lstStyle/>
          <a:p>
            <a:fld id="{CFD47ECA-CE62-094C-818F-7373E6B3F573}" type="datetimeFigureOut">
              <a:rPr lang="en-TR" smtClean="0"/>
              <a:t>12/02/2025</a:t>
            </a:fld>
            <a:endParaRPr lang="en-TR"/>
          </a:p>
        </p:txBody>
      </p:sp>
      <p:sp>
        <p:nvSpPr>
          <p:cNvPr id="8" name="Footer Placeholder 7">
            <a:extLst>
              <a:ext uri="{FF2B5EF4-FFF2-40B4-BE49-F238E27FC236}">
                <a16:creationId xmlns:a16="http://schemas.microsoft.com/office/drawing/2014/main" id="{FF4A0506-5B44-A839-A849-7386CED7E124}"/>
              </a:ext>
            </a:extLst>
          </p:cNvPr>
          <p:cNvSpPr>
            <a:spLocks noGrp="1"/>
          </p:cNvSpPr>
          <p:nvPr>
            <p:ph type="ftr" sz="quarter" idx="11"/>
          </p:nvPr>
        </p:nvSpPr>
        <p:spPr/>
        <p:txBody>
          <a:bodyPr/>
          <a:lstStyle/>
          <a:p>
            <a:endParaRPr lang="en-TR"/>
          </a:p>
        </p:txBody>
      </p:sp>
      <p:sp>
        <p:nvSpPr>
          <p:cNvPr id="9" name="Slide Number Placeholder 8">
            <a:extLst>
              <a:ext uri="{FF2B5EF4-FFF2-40B4-BE49-F238E27FC236}">
                <a16:creationId xmlns:a16="http://schemas.microsoft.com/office/drawing/2014/main" id="{503CB948-5B3E-439A-6C51-7E016D437189}"/>
              </a:ext>
            </a:extLst>
          </p:cNvPr>
          <p:cNvSpPr>
            <a:spLocks noGrp="1"/>
          </p:cNvSpPr>
          <p:nvPr>
            <p:ph type="sldNum" sz="quarter" idx="12"/>
          </p:nvPr>
        </p:nvSpPr>
        <p:spPr/>
        <p:txBody>
          <a:bodyPr/>
          <a:lstStyle/>
          <a:p>
            <a:fld id="{B293B431-860C-F748-9DA7-65038E822742}" type="slidenum">
              <a:rPr lang="en-TR" smtClean="0"/>
              <a:t>‹#›</a:t>
            </a:fld>
            <a:endParaRPr lang="en-TR"/>
          </a:p>
        </p:txBody>
      </p:sp>
    </p:spTree>
    <p:extLst>
      <p:ext uri="{BB962C8B-B14F-4D97-AF65-F5344CB8AC3E}">
        <p14:creationId xmlns:p14="http://schemas.microsoft.com/office/powerpoint/2010/main" val="1699814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E98BD-AEFC-1725-437D-4BC50A9F812D}"/>
              </a:ext>
            </a:extLst>
          </p:cNvPr>
          <p:cNvSpPr>
            <a:spLocks noGrp="1"/>
          </p:cNvSpPr>
          <p:nvPr>
            <p:ph type="title"/>
          </p:nvPr>
        </p:nvSpPr>
        <p:spPr/>
        <p:txBody>
          <a:bodyPr/>
          <a:lstStyle/>
          <a:p>
            <a:r>
              <a:rPr lang="en-US"/>
              <a:t>Click to edit Master title style</a:t>
            </a:r>
            <a:endParaRPr lang="en-TR"/>
          </a:p>
        </p:txBody>
      </p:sp>
      <p:sp>
        <p:nvSpPr>
          <p:cNvPr id="3" name="Date Placeholder 2">
            <a:extLst>
              <a:ext uri="{FF2B5EF4-FFF2-40B4-BE49-F238E27FC236}">
                <a16:creationId xmlns:a16="http://schemas.microsoft.com/office/drawing/2014/main" id="{ADDFA8AF-B067-F4F3-A029-DA2960E7F7FE}"/>
              </a:ext>
            </a:extLst>
          </p:cNvPr>
          <p:cNvSpPr>
            <a:spLocks noGrp="1"/>
          </p:cNvSpPr>
          <p:nvPr>
            <p:ph type="dt" sz="half" idx="10"/>
          </p:nvPr>
        </p:nvSpPr>
        <p:spPr/>
        <p:txBody>
          <a:bodyPr/>
          <a:lstStyle/>
          <a:p>
            <a:fld id="{CFD47ECA-CE62-094C-818F-7373E6B3F573}" type="datetimeFigureOut">
              <a:rPr lang="en-TR" smtClean="0"/>
              <a:t>12/02/2025</a:t>
            </a:fld>
            <a:endParaRPr lang="en-TR"/>
          </a:p>
        </p:txBody>
      </p:sp>
      <p:sp>
        <p:nvSpPr>
          <p:cNvPr id="4" name="Footer Placeholder 3">
            <a:extLst>
              <a:ext uri="{FF2B5EF4-FFF2-40B4-BE49-F238E27FC236}">
                <a16:creationId xmlns:a16="http://schemas.microsoft.com/office/drawing/2014/main" id="{17E4E8AB-8AF4-4C48-1D6C-E69DA059EAE3}"/>
              </a:ext>
            </a:extLst>
          </p:cNvPr>
          <p:cNvSpPr>
            <a:spLocks noGrp="1"/>
          </p:cNvSpPr>
          <p:nvPr>
            <p:ph type="ftr" sz="quarter" idx="11"/>
          </p:nvPr>
        </p:nvSpPr>
        <p:spPr/>
        <p:txBody>
          <a:bodyPr/>
          <a:lstStyle/>
          <a:p>
            <a:endParaRPr lang="en-TR"/>
          </a:p>
        </p:txBody>
      </p:sp>
      <p:sp>
        <p:nvSpPr>
          <p:cNvPr id="5" name="Slide Number Placeholder 4">
            <a:extLst>
              <a:ext uri="{FF2B5EF4-FFF2-40B4-BE49-F238E27FC236}">
                <a16:creationId xmlns:a16="http://schemas.microsoft.com/office/drawing/2014/main" id="{5CC0087E-4A5C-F518-7D9A-3787173D235C}"/>
              </a:ext>
            </a:extLst>
          </p:cNvPr>
          <p:cNvSpPr>
            <a:spLocks noGrp="1"/>
          </p:cNvSpPr>
          <p:nvPr>
            <p:ph type="sldNum" sz="quarter" idx="12"/>
          </p:nvPr>
        </p:nvSpPr>
        <p:spPr/>
        <p:txBody>
          <a:bodyPr/>
          <a:lstStyle/>
          <a:p>
            <a:fld id="{B293B431-860C-F748-9DA7-65038E822742}" type="slidenum">
              <a:rPr lang="en-TR" smtClean="0"/>
              <a:t>‹#›</a:t>
            </a:fld>
            <a:endParaRPr lang="en-TR"/>
          </a:p>
        </p:txBody>
      </p:sp>
    </p:spTree>
    <p:extLst>
      <p:ext uri="{BB962C8B-B14F-4D97-AF65-F5344CB8AC3E}">
        <p14:creationId xmlns:p14="http://schemas.microsoft.com/office/powerpoint/2010/main" val="1806198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74D976-65A8-8A03-F470-A6B7E520DD22}"/>
              </a:ext>
            </a:extLst>
          </p:cNvPr>
          <p:cNvSpPr>
            <a:spLocks noGrp="1"/>
          </p:cNvSpPr>
          <p:nvPr>
            <p:ph type="dt" sz="half" idx="10"/>
          </p:nvPr>
        </p:nvSpPr>
        <p:spPr/>
        <p:txBody>
          <a:bodyPr/>
          <a:lstStyle/>
          <a:p>
            <a:fld id="{CFD47ECA-CE62-094C-818F-7373E6B3F573}" type="datetimeFigureOut">
              <a:rPr lang="en-TR" smtClean="0"/>
              <a:t>12/02/2025</a:t>
            </a:fld>
            <a:endParaRPr lang="en-TR"/>
          </a:p>
        </p:txBody>
      </p:sp>
      <p:sp>
        <p:nvSpPr>
          <p:cNvPr id="3" name="Footer Placeholder 2">
            <a:extLst>
              <a:ext uri="{FF2B5EF4-FFF2-40B4-BE49-F238E27FC236}">
                <a16:creationId xmlns:a16="http://schemas.microsoft.com/office/drawing/2014/main" id="{13406CB3-1D07-D06C-DA86-D3458C4BB754}"/>
              </a:ext>
            </a:extLst>
          </p:cNvPr>
          <p:cNvSpPr>
            <a:spLocks noGrp="1"/>
          </p:cNvSpPr>
          <p:nvPr>
            <p:ph type="ftr" sz="quarter" idx="11"/>
          </p:nvPr>
        </p:nvSpPr>
        <p:spPr/>
        <p:txBody>
          <a:bodyPr/>
          <a:lstStyle/>
          <a:p>
            <a:endParaRPr lang="en-TR"/>
          </a:p>
        </p:txBody>
      </p:sp>
      <p:sp>
        <p:nvSpPr>
          <p:cNvPr id="4" name="Slide Number Placeholder 3">
            <a:extLst>
              <a:ext uri="{FF2B5EF4-FFF2-40B4-BE49-F238E27FC236}">
                <a16:creationId xmlns:a16="http://schemas.microsoft.com/office/drawing/2014/main" id="{65CD2FAA-208C-2109-5024-714F9FFA9D11}"/>
              </a:ext>
            </a:extLst>
          </p:cNvPr>
          <p:cNvSpPr>
            <a:spLocks noGrp="1"/>
          </p:cNvSpPr>
          <p:nvPr>
            <p:ph type="sldNum" sz="quarter" idx="12"/>
          </p:nvPr>
        </p:nvSpPr>
        <p:spPr/>
        <p:txBody>
          <a:bodyPr/>
          <a:lstStyle/>
          <a:p>
            <a:fld id="{B293B431-860C-F748-9DA7-65038E822742}" type="slidenum">
              <a:rPr lang="en-TR" smtClean="0"/>
              <a:t>‹#›</a:t>
            </a:fld>
            <a:endParaRPr lang="en-TR"/>
          </a:p>
        </p:txBody>
      </p:sp>
    </p:spTree>
    <p:extLst>
      <p:ext uri="{BB962C8B-B14F-4D97-AF65-F5344CB8AC3E}">
        <p14:creationId xmlns:p14="http://schemas.microsoft.com/office/powerpoint/2010/main" val="2966494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EE91A-0C19-CC49-EF9C-F63706CB1B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R"/>
          </a:p>
        </p:txBody>
      </p:sp>
      <p:sp>
        <p:nvSpPr>
          <p:cNvPr id="3" name="Content Placeholder 2">
            <a:extLst>
              <a:ext uri="{FF2B5EF4-FFF2-40B4-BE49-F238E27FC236}">
                <a16:creationId xmlns:a16="http://schemas.microsoft.com/office/drawing/2014/main" id="{C6353CC1-781F-A82A-9427-CAA32E90EF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Text Placeholder 3">
            <a:extLst>
              <a:ext uri="{FF2B5EF4-FFF2-40B4-BE49-F238E27FC236}">
                <a16:creationId xmlns:a16="http://schemas.microsoft.com/office/drawing/2014/main" id="{2F174580-E303-A5A0-5645-6C0CE79F90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122EF3-EC4E-093E-5B9F-994CC01AE584}"/>
              </a:ext>
            </a:extLst>
          </p:cNvPr>
          <p:cNvSpPr>
            <a:spLocks noGrp="1"/>
          </p:cNvSpPr>
          <p:nvPr>
            <p:ph type="dt" sz="half" idx="10"/>
          </p:nvPr>
        </p:nvSpPr>
        <p:spPr/>
        <p:txBody>
          <a:bodyPr/>
          <a:lstStyle/>
          <a:p>
            <a:fld id="{CFD47ECA-CE62-094C-818F-7373E6B3F573}" type="datetimeFigureOut">
              <a:rPr lang="en-TR" smtClean="0"/>
              <a:t>12/02/2025</a:t>
            </a:fld>
            <a:endParaRPr lang="en-TR"/>
          </a:p>
        </p:txBody>
      </p:sp>
      <p:sp>
        <p:nvSpPr>
          <p:cNvPr id="6" name="Footer Placeholder 5">
            <a:extLst>
              <a:ext uri="{FF2B5EF4-FFF2-40B4-BE49-F238E27FC236}">
                <a16:creationId xmlns:a16="http://schemas.microsoft.com/office/drawing/2014/main" id="{5D1C7CC7-762E-47EA-2C52-F280659B048A}"/>
              </a:ext>
            </a:extLst>
          </p:cNvPr>
          <p:cNvSpPr>
            <a:spLocks noGrp="1"/>
          </p:cNvSpPr>
          <p:nvPr>
            <p:ph type="ftr" sz="quarter" idx="11"/>
          </p:nvPr>
        </p:nvSpPr>
        <p:spPr/>
        <p:txBody>
          <a:bodyPr/>
          <a:lstStyle/>
          <a:p>
            <a:endParaRPr lang="en-TR"/>
          </a:p>
        </p:txBody>
      </p:sp>
      <p:sp>
        <p:nvSpPr>
          <p:cNvPr id="7" name="Slide Number Placeholder 6">
            <a:extLst>
              <a:ext uri="{FF2B5EF4-FFF2-40B4-BE49-F238E27FC236}">
                <a16:creationId xmlns:a16="http://schemas.microsoft.com/office/drawing/2014/main" id="{7ED852DE-B2AE-C3E0-17CF-C096D25EA14A}"/>
              </a:ext>
            </a:extLst>
          </p:cNvPr>
          <p:cNvSpPr>
            <a:spLocks noGrp="1"/>
          </p:cNvSpPr>
          <p:nvPr>
            <p:ph type="sldNum" sz="quarter" idx="12"/>
          </p:nvPr>
        </p:nvSpPr>
        <p:spPr/>
        <p:txBody>
          <a:bodyPr/>
          <a:lstStyle/>
          <a:p>
            <a:fld id="{B293B431-860C-F748-9DA7-65038E822742}" type="slidenum">
              <a:rPr lang="en-TR" smtClean="0"/>
              <a:t>‹#›</a:t>
            </a:fld>
            <a:endParaRPr lang="en-TR"/>
          </a:p>
        </p:txBody>
      </p:sp>
    </p:spTree>
    <p:extLst>
      <p:ext uri="{BB962C8B-B14F-4D97-AF65-F5344CB8AC3E}">
        <p14:creationId xmlns:p14="http://schemas.microsoft.com/office/powerpoint/2010/main" val="3038219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4CF88-D526-61D8-F078-E2D5072631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R"/>
          </a:p>
        </p:txBody>
      </p:sp>
      <p:sp>
        <p:nvSpPr>
          <p:cNvPr id="3" name="Picture Placeholder 2">
            <a:extLst>
              <a:ext uri="{FF2B5EF4-FFF2-40B4-BE49-F238E27FC236}">
                <a16:creationId xmlns:a16="http://schemas.microsoft.com/office/drawing/2014/main" id="{8C77C8DB-E968-A0FF-B557-2309D47195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TR"/>
          </a:p>
        </p:txBody>
      </p:sp>
      <p:sp>
        <p:nvSpPr>
          <p:cNvPr id="4" name="Text Placeholder 3">
            <a:extLst>
              <a:ext uri="{FF2B5EF4-FFF2-40B4-BE49-F238E27FC236}">
                <a16:creationId xmlns:a16="http://schemas.microsoft.com/office/drawing/2014/main" id="{E14403B0-88DF-2608-4E62-AFF7297CAE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B391AF-1997-E922-EC94-245A7F1EDAF2}"/>
              </a:ext>
            </a:extLst>
          </p:cNvPr>
          <p:cNvSpPr>
            <a:spLocks noGrp="1"/>
          </p:cNvSpPr>
          <p:nvPr>
            <p:ph type="dt" sz="half" idx="10"/>
          </p:nvPr>
        </p:nvSpPr>
        <p:spPr/>
        <p:txBody>
          <a:bodyPr/>
          <a:lstStyle/>
          <a:p>
            <a:fld id="{CFD47ECA-CE62-094C-818F-7373E6B3F573}" type="datetimeFigureOut">
              <a:rPr lang="en-TR" smtClean="0"/>
              <a:t>12/02/2025</a:t>
            </a:fld>
            <a:endParaRPr lang="en-TR"/>
          </a:p>
        </p:txBody>
      </p:sp>
      <p:sp>
        <p:nvSpPr>
          <p:cNvPr id="6" name="Footer Placeholder 5">
            <a:extLst>
              <a:ext uri="{FF2B5EF4-FFF2-40B4-BE49-F238E27FC236}">
                <a16:creationId xmlns:a16="http://schemas.microsoft.com/office/drawing/2014/main" id="{F92FDD85-8E25-9A1A-54DE-DE75224D5899}"/>
              </a:ext>
            </a:extLst>
          </p:cNvPr>
          <p:cNvSpPr>
            <a:spLocks noGrp="1"/>
          </p:cNvSpPr>
          <p:nvPr>
            <p:ph type="ftr" sz="quarter" idx="11"/>
          </p:nvPr>
        </p:nvSpPr>
        <p:spPr/>
        <p:txBody>
          <a:bodyPr/>
          <a:lstStyle/>
          <a:p>
            <a:endParaRPr lang="en-TR"/>
          </a:p>
        </p:txBody>
      </p:sp>
      <p:sp>
        <p:nvSpPr>
          <p:cNvPr id="7" name="Slide Number Placeholder 6">
            <a:extLst>
              <a:ext uri="{FF2B5EF4-FFF2-40B4-BE49-F238E27FC236}">
                <a16:creationId xmlns:a16="http://schemas.microsoft.com/office/drawing/2014/main" id="{0A270F4E-2220-4404-09C3-E0F4981344EC}"/>
              </a:ext>
            </a:extLst>
          </p:cNvPr>
          <p:cNvSpPr>
            <a:spLocks noGrp="1"/>
          </p:cNvSpPr>
          <p:nvPr>
            <p:ph type="sldNum" sz="quarter" idx="12"/>
          </p:nvPr>
        </p:nvSpPr>
        <p:spPr/>
        <p:txBody>
          <a:bodyPr/>
          <a:lstStyle/>
          <a:p>
            <a:fld id="{B293B431-860C-F748-9DA7-65038E822742}" type="slidenum">
              <a:rPr lang="en-TR" smtClean="0"/>
              <a:t>‹#›</a:t>
            </a:fld>
            <a:endParaRPr lang="en-TR"/>
          </a:p>
        </p:txBody>
      </p:sp>
    </p:spTree>
    <p:extLst>
      <p:ext uri="{BB962C8B-B14F-4D97-AF65-F5344CB8AC3E}">
        <p14:creationId xmlns:p14="http://schemas.microsoft.com/office/powerpoint/2010/main" val="2761540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914586-9A80-3784-9888-7FD1769E5C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TR"/>
          </a:p>
        </p:txBody>
      </p:sp>
      <p:sp>
        <p:nvSpPr>
          <p:cNvPr id="3" name="Text Placeholder 2">
            <a:extLst>
              <a:ext uri="{FF2B5EF4-FFF2-40B4-BE49-F238E27FC236}">
                <a16:creationId xmlns:a16="http://schemas.microsoft.com/office/drawing/2014/main" id="{931B86AF-B8F0-A4A5-544B-89614CFDD2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620A24FF-EA96-E9D3-6E33-C839C54FD4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FD47ECA-CE62-094C-818F-7373E6B3F573}" type="datetimeFigureOut">
              <a:rPr lang="en-TR" smtClean="0"/>
              <a:t>12/02/2025</a:t>
            </a:fld>
            <a:endParaRPr lang="en-TR"/>
          </a:p>
        </p:txBody>
      </p:sp>
      <p:sp>
        <p:nvSpPr>
          <p:cNvPr id="5" name="Footer Placeholder 4">
            <a:extLst>
              <a:ext uri="{FF2B5EF4-FFF2-40B4-BE49-F238E27FC236}">
                <a16:creationId xmlns:a16="http://schemas.microsoft.com/office/drawing/2014/main" id="{D3A18E0D-C2CD-6A82-E8FF-A57D3D8CB4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TR"/>
          </a:p>
        </p:txBody>
      </p:sp>
      <p:sp>
        <p:nvSpPr>
          <p:cNvPr id="6" name="Slide Number Placeholder 5">
            <a:extLst>
              <a:ext uri="{FF2B5EF4-FFF2-40B4-BE49-F238E27FC236}">
                <a16:creationId xmlns:a16="http://schemas.microsoft.com/office/drawing/2014/main" id="{CCFF43E1-7081-AA45-9665-C1A5130DD5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293B431-860C-F748-9DA7-65038E822742}" type="slidenum">
              <a:rPr lang="en-TR" smtClean="0"/>
              <a:t>‹#›</a:t>
            </a:fld>
            <a:endParaRPr lang="en-TR"/>
          </a:p>
        </p:txBody>
      </p:sp>
    </p:spTree>
    <p:extLst>
      <p:ext uri="{BB962C8B-B14F-4D97-AF65-F5344CB8AC3E}">
        <p14:creationId xmlns:p14="http://schemas.microsoft.com/office/powerpoint/2010/main" val="3894443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descr="yıldırım, meneviş mavisi, gök gürültüsü içeren bir resim&#10;&#10;Açıklama otomatik olarak oluşturuldu">
            <a:extLst>
              <a:ext uri="{FF2B5EF4-FFF2-40B4-BE49-F238E27FC236}">
                <a16:creationId xmlns:a16="http://schemas.microsoft.com/office/drawing/2014/main" id="{4D06C2C7-2C9F-C7BD-0843-343F5F794C4A}"/>
              </a:ext>
            </a:extLst>
          </p:cNvPr>
          <p:cNvPicPr>
            <a:picLocks noChangeAspect="1"/>
          </p:cNvPicPr>
          <p:nvPr/>
        </p:nvPicPr>
        <p:blipFill>
          <a:blip r:embed="rId2"/>
          <a:stretch>
            <a:fillRect/>
          </a:stretch>
        </p:blipFill>
        <p:spPr>
          <a:xfrm>
            <a:off x="0" y="-6178"/>
            <a:ext cx="12192000" cy="6858000"/>
          </a:xfrm>
          <a:prstGeom prst="rect">
            <a:avLst/>
          </a:prstGeom>
        </p:spPr>
      </p:pic>
      <p:sp>
        <p:nvSpPr>
          <p:cNvPr id="3" name="Metin kutusu 2">
            <a:extLst>
              <a:ext uri="{FF2B5EF4-FFF2-40B4-BE49-F238E27FC236}">
                <a16:creationId xmlns:a16="http://schemas.microsoft.com/office/drawing/2014/main" id="{CC81901F-C793-B451-341D-A6B5EE62294A}"/>
              </a:ext>
            </a:extLst>
          </p:cNvPr>
          <p:cNvSpPr txBox="1"/>
          <p:nvPr/>
        </p:nvSpPr>
        <p:spPr>
          <a:xfrm>
            <a:off x="1139483" y="1555952"/>
            <a:ext cx="9847385" cy="1754326"/>
          </a:xfrm>
          <a:prstGeom prst="rect">
            <a:avLst/>
          </a:prstGeom>
          <a:noFill/>
        </p:spPr>
        <p:txBody>
          <a:bodyPr wrap="square">
            <a:spAutoFit/>
          </a:bodyPr>
          <a:lstStyle/>
          <a:p>
            <a:pPr algn="ctr"/>
            <a:r>
              <a:rPr lang="tr-TR" sz="3600" b="1" dirty="0">
                <a:solidFill>
                  <a:schemeClr val="bg1"/>
                </a:solidFill>
              </a:rPr>
              <a:t>TİCARİLEŞME, TEKNOLOJİ TRANSFERİ, PATENT, FİKRİ MÜLKİYET ve İŞ BİRLİKLERİ KOMİSYONU FAALİYETLERİ </a:t>
            </a:r>
            <a:endParaRPr lang="tr-TR" sz="3600" dirty="0">
              <a:solidFill>
                <a:schemeClr val="bg1"/>
              </a:solidFill>
            </a:endParaRPr>
          </a:p>
        </p:txBody>
      </p:sp>
    </p:spTree>
    <p:extLst>
      <p:ext uri="{BB962C8B-B14F-4D97-AF65-F5344CB8AC3E}">
        <p14:creationId xmlns:p14="http://schemas.microsoft.com/office/powerpoint/2010/main" val="228074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ChangeAspect="1"/>
          </p:cNvPicPr>
          <p:nvPr/>
        </p:nvPicPr>
        <p:blipFill>
          <a:blip r:embed="rId2"/>
          <a:stretch>
            <a:fillRect/>
          </a:stretch>
        </p:blipFill>
        <p:spPr>
          <a:xfrm>
            <a:off x="0" y="-86628"/>
            <a:ext cx="12192000" cy="6858000"/>
          </a:xfrm>
          <a:prstGeom prst="rect">
            <a:avLst/>
          </a:prstGeom>
        </p:spPr>
      </p:pic>
      <p:sp>
        <p:nvSpPr>
          <p:cNvPr id="7" name="TextBox 6">
            <a:extLst>
              <a:ext uri="{FF2B5EF4-FFF2-40B4-BE49-F238E27FC236}">
                <a16:creationId xmlns:a16="http://schemas.microsoft.com/office/drawing/2014/main" id="{DD3F2BC0-056D-C893-68C3-16646422DA19}"/>
              </a:ext>
            </a:extLst>
          </p:cNvPr>
          <p:cNvSpPr txBox="1"/>
          <p:nvPr/>
        </p:nvSpPr>
        <p:spPr>
          <a:xfrm>
            <a:off x="8942599" y="749416"/>
            <a:ext cx="2413971" cy="646331"/>
          </a:xfrm>
          <a:prstGeom prst="rect">
            <a:avLst/>
          </a:prstGeom>
          <a:noFill/>
        </p:spPr>
        <p:txBody>
          <a:bodyPr wrap="square" rtlCol="0">
            <a:spAutoFit/>
          </a:bodyPr>
          <a:lstStyle/>
          <a:p>
            <a:r>
              <a:rPr lang="en-US" dirty="0">
                <a:solidFill>
                  <a:schemeClr val="bg1"/>
                </a:solidFill>
                <a:latin typeface="Poppins" pitchFamily="2" charset="77"/>
                <a:cs typeface="Poppins" pitchFamily="2" charset="77"/>
              </a:rPr>
              <a:t>HALİÇ ÜNİVERSİTESİ</a:t>
            </a:r>
          </a:p>
          <a:p>
            <a:r>
              <a:rPr lang="en-TR" dirty="0"/>
              <a:t> </a:t>
            </a:r>
          </a:p>
        </p:txBody>
      </p:sp>
      <p:sp>
        <p:nvSpPr>
          <p:cNvPr id="3" name="Metin kutusu 2">
            <a:extLst>
              <a:ext uri="{FF2B5EF4-FFF2-40B4-BE49-F238E27FC236}">
                <a16:creationId xmlns:a16="http://schemas.microsoft.com/office/drawing/2014/main" id="{EACDEF21-6D12-5845-D645-B11792973BDA}"/>
              </a:ext>
            </a:extLst>
          </p:cNvPr>
          <p:cNvSpPr txBox="1"/>
          <p:nvPr/>
        </p:nvSpPr>
        <p:spPr>
          <a:xfrm>
            <a:off x="519764" y="2021935"/>
            <a:ext cx="11319309" cy="4278094"/>
          </a:xfrm>
          <a:prstGeom prst="rect">
            <a:avLst/>
          </a:prstGeom>
          <a:noFill/>
        </p:spPr>
        <p:txBody>
          <a:bodyPr wrap="square">
            <a:spAutoFit/>
          </a:bodyPr>
          <a:lstStyle/>
          <a:p>
            <a:pPr indent="-228600"/>
            <a:r>
              <a:rPr lang="tr-TR" b="1" dirty="0">
                <a:solidFill>
                  <a:srgbClr val="0817B9"/>
                </a:solidFill>
                <a:latin typeface="Poppins" pitchFamily="2" charset="77"/>
                <a:cs typeface="Poppins" pitchFamily="2" charset="77"/>
              </a:rPr>
              <a:t>3)      Eğitim-öğretim, araştırma, toplumsal katkı ve idari süreçlerde kurumun yönetimsel yaklaşımı, Sürekli iyileşme yaklaşımı ve bu kapsamda elde edilen sonuçlar, </a:t>
            </a:r>
          </a:p>
          <a:p>
            <a:pPr indent="-228600"/>
            <a:endParaRPr lang="tr-TR" b="1" dirty="0">
              <a:solidFill>
                <a:srgbClr val="0817B9"/>
              </a:solidFill>
              <a:latin typeface="Poppins" pitchFamily="2" charset="77"/>
              <a:cs typeface="Poppins" pitchFamily="2" charset="77"/>
            </a:endParaRPr>
          </a:p>
          <a:p>
            <a:pPr marL="57150" indent="-285750">
              <a:spcAft>
                <a:spcPts val="600"/>
              </a:spcAft>
              <a:buFont typeface="Arial" panose="020B0604020202020204" pitchFamily="34" charset="0"/>
              <a:buChar char="•"/>
            </a:pPr>
            <a:r>
              <a:rPr lang="tr-TR" b="1" dirty="0">
                <a:solidFill>
                  <a:schemeClr val="tx2">
                    <a:lumMod val="75000"/>
                    <a:lumOff val="25000"/>
                  </a:schemeClr>
                </a:solidFill>
                <a:latin typeface=""/>
              </a:rPr>
              <a:t>Kızılay Afet ve Acil Durumlar Proje Sergisi Yapılacak ( Zaman Damgalı 100 Proje)</a:t>
            </a:r>
          </a:p>
          <a:p>
            <a:pPr marL="57150" indent="-285750">
              <a:spcAft>
                <a:spcPts val="600"/>
              </a:spcAft>
              <a:buFont typeface="Arial" panose="020B0604020202020204" pitchFamily="34" charset="0"/>
              <a:buChar char="•"/>
            </a:pPr>
            <a:r>
              <a:rPr lang="tr-TR" b="1" dirty="0">
                <a:solidFill>
                  <a:schemeClr val="tx2">
                    <a:lumMod val="75000"/>
                    <a:lumOff val="25000"/>
                  </a:schemeClr>
                </a:solidFill>
                <a:latin typeface=""/>
              </a:rPr>
              <a:t>USK İşbirliği kapsamında Bilgisayar Mühendisliği bölümü Öğretim Üyesi ve Ön Kuluçka Girişimcimiz Doç. Dr. </a:t>
            </a:r>
            <a:r>
              <a:rPr lang="tr-TR" b="1" dirty="0" err="1">
                <a:solidFill>
                  <a:schemeClr val="tx2">
                    <a:lumMod val="75000"/>
                    <a:lumOff val="25000"/>
                  </a:schemeClr>
                </a:solidFill>
                <a:latin typeface=""/>
              </a:rPr>
              <a:t>Mohammed</a:t>
            </a:r>
            <a:r>
              <a:rPr lang="tr-TR" b="1" dirty="0">
                <a:solidFill>
                  <a:schemeClr val="tx2">
                    <a:lumMod val="75000"/>
                    <a:lumOff val="25000"/>
                  </a:schemeClr>
                </a:solidFill>
                <a:latin typeface=""/>
              </a:rPr>
              <a:t> </a:t>
            </a:r>
            <a:r>
              <a:rPr lang="tr-TR" b="1" dirty="0" err="1">
                <a:solidFill>
                  <a:schemeClr val="tx2">
                    <a:lumMod val="75000"/>
                    <a:lumOff val="25000"/>
                  </a:schemeClr>
                </a:solidFill>
                <a:latin typeface=""/>
              </a:rPr>
              <a:t>Sayim</a:t>
            </a:r>
            <a:r>
              <a:rPr lang="tr-TR" b="1" dirty="0">
                <a:solidFill>
                  <a:schemeClr val="tx2">
                    <a:lumMod val="75000"/>
                    <a:lumOff val="25000"/>
                  </a:schemeClr>
                </a:solidFill>
                <a:latin typeface=""/>
              </a:rPr>
              <a:t> KHALIL in "</a:t>
            </a:r>
            <a:r>
              <a:rPr lang="tr-TR" b="1" dirty="0" err="1">
                <a:solidFill>
                  <a:schemeClr val="tx2">
                    <a:lumMod val="75000"/>
                    <a:lumOff val="25000"/>
                  </a:schemeClr>
                </a:solidFill>
                <a:latin typeface=""/>
              </a:rPr>
              <a:t>Verification</a:t>
            </a:r>
            <a:r>
              <a:rPr lang="tr-TR" b="1" dirty="0">
                <a:solidFill>
                  <a:schemeClr val="tx2">
                    <a:lumMod val="75000"/>
                    <a:lumOff val="25000"/>
                  </a:schemeClr>
                </a:solidFill>
                <a:latin typeface=""/>
              </a:rPr>
              <a:t> </a:t>
            </a:r>
            <a:r>
              <a:rPr lang="tr-TR" b="1" dirty="0" err="1">
                <a:solidFill>
                  <a:schemeClr val="tx2">
                    <a:lumMod val="75000"/>
                    <a:lumOff val="25000"/>
                  </a:schemeClr>
                </a:solidFill>
                <a:latin typeface=""/>
              </a:rPr>
              <a:t>Method</a:t>
            </a:r>
            <a:r>
              <a:rPr lang="tr-TR" b="1" dirty="0">
                <a:solidFill>
                  <a:schemeClr val="tx2">
                    <a:lumMod val="75000"/>
                    <a:lumOff val="25000"/>
                  </a:schemeClr>
                </a:solidFill>
                <a:latin typeface=""/>
              </a:rPr>
              <a:t> </a:t>
            </a:r>
            <a:r>
              <a:rPr lang="tr-TR" b="1" dirty="0" err="1">
                <a:solidFill>
                  <a:schemeClr val="tx2">
                    <a:lumMod val="75000"/>
                    <a:lumOff val="25000"/>
                  </a:schemeClr>
                </a:solidFill>
                <a:latin typeface=""/>
              </a:rPr>
              <a:t>and</a:t>
            </a:r>
            <a:r>
              <a:rPr lang="tr-TR" b="1" dirty="0">
                <a:solidFill>
                  <a:schemeClr val="tx2">
                    <a:lumMod val="75000"/>
                    <a:lumOff val="25000"/>
                  </a:schemeClr>
                </a:solidFill>
                <a:latin typeface=""/>
              </a:rPr>
              <a:t> Framework </a:t>
            </a:r>
            <a:r>
              <a:rPr lang="tr-TR" b="1" dirty="0" err="1">
                <a:solidFill>
                  <a:schemeClr val="tx2">
                    <a:lumMod val="75000"/>
                    <a:lumOff val="25000"/>
                  </a:schemeClr>
                </a:solidFill>
                <a:latin typeface=""/>
              </a:rPr>
              <a:t>for</a:t>
            </a:r>
            <a:r>
              <a:rPr lang="tr-TR" b="1" dirty="0">
                <a:solidFill>
                  <a:schemeClr val="tx2">
                    <a:lumMod val="75000"/>
                    <a:lumOff val="25000"/>
                  </a:schemeClr>
                </a:solidFill>
                <a:latin typeface=""/>
              </a:rPr>
              <a:t> </a:t>
            </a:r>
            <a:r>
              <a:rPr lang="tr-TR" b="1" dirty="0" err="1">
                <a:solidFill>
                  <a:schemeClr val="tx2">
                    <a:lumMod val="75000"/>
                    <a:lumOff val="25000"/>
                  </a:schemeClr>
                </a:solidFill>
                <a:latin typeface=""/>
              </a:rPr>
              <a:t>the</a:t>
            </a:r>
            <a:r>
              <a:rPr lang="tr-TR" b="1" dirty="0">
                <a:solidFill>
                  <a:schemeClr val="tx2">
                    <a:lumMod val="75000"/>
                    <a:lumOff val="25000"/>
                  </a:schemeClr>
                </a:solidFill>
                <a:latin typeface=""/>
              </a:rPr>
              <a:t> </a:t>
            </a:r>
            <a:r>
              <a:rPr lang="tr-TR" b="1" dirty="0" err="1">
                <a:solidFill>
                  <a:schemeClr val="tx2">
                    <a:lumMod val="75000"/>
                    <a:lumOff val="25000"/>
                  </a:schemeClr>
                </a:solidFill>
                <a:latin typeface=""/>
              </a:rPr>
              <a:t>Digital</a:t>
            </a:r>
            <a:r>
              <a:rPr lang="tr-TR" b="1" dirty="0">
                <a:solidFill>
                  <a:schemeClr val="tx2">
                    <a:lumMod val="75000"/>
                    <a:lumOff val="25000"/>
                  </a:schemeClr>
                </a:solidFill>
                <a:latin typeface=""/>
              </a:rPr>
              <a:t> </a:t>
            </a:r>
            <a:r>
              <a:rPr lang="tr-TR" b="1" dirty="0" err="1">
                <a:solidFill>
                  <a:schemeClr val="tx2">
                    <a:lumMod val="75000"/>
                    <a:lumOff val="25000"/>
                  </a:schemeClr>
                </a:solidFill>
                <a:latin typeface=""/>
              </a:rPr>
              <a:t>Holy</a:t>
            </a:r>
            <a:r>
              <a:rPr lang="tr-TR" b="1" dirty="0">
                <a:solidFill>
                  <a:schemeClr val="tx2">
                    <a:lumMod val="75000"/>
                    <a:lumOff val="25000"/>
                  </a:schemeClr>
                </a:solidFill>
                <a:latin typeface=""/>
              </a:rPr>
              <a:t> </a:t>
            </a:r>
            <a:r>
              <a:rPr lang="tr-TR" b="1" dirty="0" err="1">
                <a:solidFill>
                  <a:schemeClr val="tx2">
                    <a:lumMod val="75000"/>
                    <a:lumOff val="25000"/>
                  </a:schemeClr>
                </a:solidFill>
                <a:latin typeface=""/>
              </a:rPr>
              <a:t>Quran</a:t>
            </a:r>
            <a:r>
              <a:rPr lang="tr-TR" b="1" dirty="0">
                <a:solidFill>
                  <a:schemeClr val="tx2">
                    <a:lumMod val="75000"/>
                    <a:lumOff val="25000"/>
                  </a:schemeClr>
                </a:solidFill>
                <a:latin typeface=""/>
              </a:rPr>
              <a:t>" konulu yazılım proje önerisi Diyanet İşleri Başkanlığına gönderilmek üzere Rektörlüğümüze bildirilmiştir.</a:t>
            </a:r>
          </a:p>
          <a:p>
            <a:pPr marL="57150" indent="-285750">
              <a:spcAft>
                <a:spcPts val="600"/>
              </a:spcAft>
              <a:buFont typeface="Arial" panose="020B0604020202020204" pitchFamily="34" charset="0"/>
              <a:buChar char="•"/>
            </a:pPr>
            <a:r>
              <a:rPr lang="tr-TR" b="1" dirty="0">
                <a:solidFill>
                  <a:schemeClr val="tx2">
                    <a:lumMod val="75000"/>
                    <a:lumOff val="25000"/>
                  </a:schemeClr>
                </a:solidFill>
                <a:latin typeface=""/>
              </a:rPr>
              <a:t>EÜT Öğrencisi Elif Ömer Hüseyinoğlu’nun «</a:t>
            </a:r>
            <a:r>
              <a:rPr lang="tr-TR" b="1" dirty="0" err="1">
                <a:solidFill>
                  <a:schemeClr val="tx2">
                    <a:lumMod val="75000"/>
                    <a:lumOff val="25000"/>
                  </a:schemeClr>
                </a:solidFill>
                <a:latin typeface=""/>
              </a:rPr>
              <a:t>Biyobozunur</a:t>
            </a:r>
            <a:r>
              <a:rPr lang="tr-TR" b="1" dirty="0">
                <a:solidFill>
                  <a:schemeClr val="tx2">
                    <a:lumMod val="75000"/>
                    <a:lumOff val="25000"/>
                  </a:schemeClr>
                </a:solidFill>
                <a:latin typeface=""/>
              </a:rPr>
              <a:t> malzeme geliştirme» projesinin Çevre ve Şehircilik Bakanlığına sunulması planlanmaktadır. SIFIR ATIK PLATFORMU</a:t>
            </a:r>
          </a:p>
          <a:p>
            <a:pPr marL="57150" indent="-285750">
              <a:spcAft>
                <a:spcPts val="600"/>
              </a:spcAft>
              <a:buFont typeface="Arial" panose="020B0604020202020204" pitchFamily="34" charset="0"/>
              <a:buChar char="•"/>
            </a:pPr>
            <a:r>
              <a:rPr lang="tr-TR" b="1" dirty="0">
                <a:solidFill>
                  <a:schemeClr val="tx2">
                    <a:lumMod val="75000"/>
                    <a:lumOff val="25000"/>
                  </a:schemeClr>
                </a:solidFill>
                <a:latin typeface=""/>
              </a:rPr>
              <a:t>EÜT Öğrencisi Ahmet </a:t>
            </a:r>
            <a:r>
              <a:rPr lang="tr-TR" b="1" dirty="0" err="1">
                <a:solidFill>
                  <a:schemeClr val="tx2">
                    <a:lumMod val="75000"/>
                    <a:lumOff val="25000"/>
                  </a:schemeClr>
                </a:solidFill>
                <a:latin typeface=""/>
              </a:rPr>
              <a:t>Eyvaz’ın</a:t>
            </a:r>
            <a:r>
              <a:rPr lang="tr-TR" b="1" dirty="0">
                <a:solidFill>
                  <a:schemeClr val="tx2">
                    <a:lumMod val="75000"/>
                    <a:lumOff val="25000"/>
                  </a:schemeClr>
                </a:solidFill>
                <a:latin typeface=""/>
              </a:rPr>
              <a:t> «</a:t>
            </a:r>
            <a:r>
              <a:rPr lang="tr-TR" b="1" dirty="0" err="1">
                <a:solidFill>
                  <a:schemeClr val="tx2">
                    <a:lumMod val="75000"/>
                    <a:lumOff val="25000"/>
                  </a:schemeClr>
                </a:solidFill>
                <a:latin typeface=""/>
              </a:rPr>
              <a:t>İstihbaratî</a:t>
            </a:r>
            <a:r>
              <a:rPr lang="tr-TR" b="1" dirty="0">
                <a:solidFill>
                  <a:schemeClr val="tx2">
                    <a:lumMod val="75000"/>
                    <a:lumOff val="25000"/>
                  </a:schemeClr>
                </a:solidFill>
                <a:latin typeface=""/>
              </a:rPr>
              <a:t> Faaliyetlerde Kullanılacak SNAKECAM» ve Elif Ömer’in projeleri </a:t>
            </a:r>
            <a:r>
              <a:rPr lang="tr-TR" b="1" dirty="0" err="1">
                <a:solidFill>
                  <a:schemeClr val="tx2">
                    <a:lumMod val="75000"/>
                    <a:lumOff val="25000"/>
                  </a:schemeClr>
                </a:solidFill>
                <a:latin typeface=""/>
              </a:rPr>
              <a:t>Başakşehir</a:t>
            </a:r>
            <a:r>
              <a:rPr lang="tr-TR" b="1" dirty="0">
                <a:solidFill>
                  <a:schemeClr val="tx2">
                    <a:lumMod val="75000"/>
                    <a:lumOff val="25000"/>
                  </a:schemeClr>
                </a:solidFill>
                <a:latin typeface=""/>
              </a:rPr>
              <a:t> Belediyesi </a:t>
            </a:r>
            <a:r>
              <a:rPr lang="tr-TR" b="1" dirty="0" err="1">
                <a:solidFill>
                  <a:schemeClr val="tx2">
                    <a:lumMod val="75000"/>
                    <a:lumOff val="25000"/>
                  </a:schemeClr>
                </a:solidFill>
                <a:latin typeface=""/>
              </a:rPr>
              <a:t>Living</a:t>
            </a:r>
            <a:r>
              <a:rPr lang="tr-TR" b="1" dirty="0">
                <a:solidFill>
                  <a:schemeClr val="tx2">
                    <a:lumMod val="75000"/>
                    <a:lumOff val="25000"/>
                  </a:schemeClr>
                </a:solidFill>
                <a:latin typeface=""/>
              </a:rPr>
              <a:t> </a:t>
            </a:r>
            <a:r>
              <a:rPr lang="tr-TR" b="1" dirty="0" err="1">
                <a:solidFill>
                  <a:schemeClr val="tx2">
                    <a:lumMod val="75000"/>
                    <a:lumOff val="25000"/>
                  </a:schemeClr>
                </a:solidFill>
                <a:latin typeface=""/>
              </a:rPr>
              <a:t>Lab</a:t>
            </a:r>
            <a:r>
              <a:rPr lang="tr-TR" b="1" dirty="0">
                <a:solidFill>
                  <a:schemeClr val="tx2">
                    <a:lumMod val="75000"/>
                    <a:lumOff val="25000"/>
                  </a:schemeClr>
                </a:solidFill>
                <a:latin typeface=""/>
              </a:rPr>
              <a:t> in büyük yarışmasına katılım sağlamıştır. Yarışma devam etmektedir.</a:t>
            </a:r>
          </a:p>
          <a:p>
            <a:pPr indent="-228600"/>
            <a:endParaRPr lang="tr-TR" b="1" dirty="0">
              <a:solidFill>
                <a:schemeClr val="tx2">
                  <a:lumMod val="75000"/>
                  <a:lumOff val="25000"/>
                </a:schemeClr>
              </a:solidFill>
              <a:latin typeface=""/>
            </a:endParaRPr>
          </a:p>
        </p:txBody>
      </p:sp>
      <p:sp>
        <p:nvSpPr>
          <p:cNvPr id="5" name="TextBox 5">
            <a:extLst>
              <a:ext uri="{FF2B5EF4-FFF2-40B4-BE49-F238E27FC236}">
                <a16:creationId xmlns:a16="http://schemas.microsoft.com/office/drawing/2014/main" id="{703EEBA6-77C1-9210-EB1C-79FEB483EC97}"/>
              </a:ext>
            </a:extLst>
          </p:cNvPr>
          <p:cNvSpPr txBox="1"/>
          <p:nvPr/>
        </p:nvSpPr>
        <p:spPr>
          <a:xfrm>
            <a:off x="1888779" y="1160045"/>
            <a:ext cx="6926748" cy="707886"/>
          </a:xfrm>
          <a:prstGeom prst="rect">
            <a:avLst/>
          </a:prstGeom>
          <a:noFill/>
        </p:spPr>
        <p:txBody>
          <a:bodyPr wrap="square" rtlCol="0">
            <a:spAutoFit/>
          </a:bodyPr>
          <a:lstStyle/>
          <a:p>
            <a:pPr algn="l"/>
            <a:r>
              <a:rPr lang="tr-TR" sz="2000" b="1" i="0" dirty="0">
                <a:solidFill>
                  <a:schemeClr val="tx2">
                    <a:lumMod val="75000"/>
                    <a:lumOff val="25000"/>
                  </a:schemeClr>
                </a:solidFill>
                <a:effectLst/>
                <a:latin typeface="Poppins" pitchFamily="2" charset="0"/>
              </a:rPr>
              <a:t>Ticarileşme, Teknoloji Transferi, Patent, Fikri Mülkiyet ve İş Birlikleri Komisyonu</a:t>
            </a:r>
            <a:r>
              <a:rPr lang="en-TR" dirty="0"/>
              <a:t> </a:t>
            </a:r>
          </a:p>
        </p:txBody>
      </p:sp>
    </p:spTree>
    <p:extLst>
      <p:ext uri="{BB962C8B-B14F-4D97-AF65-F5344CB8AC3E}">
        <p14:creationId xmlns:p14="http://schemas.microsoft.com/office/powerpoint/2010/main" val="4222893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Grp="1" noChangeAspect="1"/>
          </p:cNvPicPr>
          <p:nvPr>
            <p:ph idx="1"/>
          </p:nvPr>
        </p:nvPicPr>
        <p:blipFill>
          <a:blip r:embed="rId2"/>
          <a:stretch>
            <a:fillRect/>
          </a:stretch>
        </p:blipFill>
        <p:spPr>
          <a:xfrm>
            <a:off x="33338" y="0"/>
            <a:ext cx="12158662" cy="7026503"/>
          </a:xfrm>
          <a:prstGeom prst="rect">
            <a:avLst/>
          </a:prstGeom>
        </p:spPr>
      </p:pic>
      <p:sp>
        <p:nvSpPr>
          <p:cNvPr id="5" name="Metin kutusu 4"/>
          <p:cNvSpPr txBox="1"/>
          <p:nvPr/>
        </p:nvSpPr>
        <p:spPr>
          <a:xfrm>
            <a:off x="381740" y="2055813"/>
            <a:ext cx="11070454" cy="4662815"/>
          </a:xfrm>
          <a:prstGeom prst="rect">
            <a:avLst/>
          </a:prstGeom>
          <a:noFill/>
        </p:spPr>
        <p:txBody>
          <a:bodyPr wrap="square" rtlCol="0">
            <a:spAutoFit/>
          </a:bodyPr>
          <a:lstStyle/>
          <a:p>
            <a:pPr>
              <a:lnSpc>
                <a:spcPct val="150000"/>
              </a:lnSpc>
            </a:pPr>
            <a:r>
              <a:rPr lang="tr-TR" b="1" dirty="0">
                <a:solidFill>
                  <a:srgbClr val="0070C0"/>
                </a:solidFill>
                <a:latin typeface="Poppins"/>
              </a:rPr>
              <a:t>Ticarileşme iş modelimiz öğrenci veya akademisyenlerimizin  tescil edilebilir bilgi ve iş fikirleri üzerinden yürütülmektedir. Ticarileşebilecek bilgi ve iş fikirleri tescillerle ( Patent, faydalı Model, Tasarım Tescil, Zaman Damgası..) koruma altına alınarak buluşçularımız girişimci  olmaya özendirilmekte ve bu süreç ön kuluçka üyeliği ile başlatılmaktadır.</a:t>
            </a:r>
          </a:p>
          <a:p>
            <a:pPr>
              <a:lnSpc>
                <a:spcPct val="150000"/>
              </a:lnSpc>
            </a:pPr>
            <a:r>
              <a:rPr lang="tr-TR" b="1" dirty="0">
                <a:solidFill>
                  <a:srgbClr val="0070C0"/>
                </a:solidFill>
                <a:latin typeface="Poppins"/>
              </a:rPr>
              <a:t>Bu yıl içerisinde; </a:t>
            </a:r>
          </a:p>
          <a:p>
            <a:pPr>
              <a:lnSpc>
                <a:spcPct val="150000"/>
              </a:lnSpc>
            </a:pPr>
            <a:r>
              <a:rPr lang="tr-TR" b="1" dirty="0">
                <a:solidFill>
                  <a:srgbClr val="0070C0"/>
                </a:solidFill>
                <a:latin typeface="Poppins"/>
              </a:rPr>
              <a:t>Çağla Kılıç patent başvurusu ile projesi koruma altına alınarak buluşçumuz ön kuluçka üyesi ve girişimcimiz olmuştur.</a:t>
            </a:r>
          </a:p>
          <a:p>
            <a:pPr>
              <a:lnSpc>
                <a:spcPct val="150000"/>
              </a:lnSpc>
            </a:pPr>
            <a:endParaRPr lang="tr-TR" b="1" dirty="0">
              <a:solidFill>
                <a:schemeClr val="tx2">
                  <a:lumMod val="75000"/>
                  <a:lumOff val="25000"/>
                </a:schemeClr>
              </a:solidFill>
              <a:latin typeface=""/>
            </a:endParaRPr>
          </a:p>
          <a:p>
            <a:pPr>
              <a:lnSpc>
                <a:spcPct val="150000"/>
              </a:lnSpc>
            </a:pPr>
            <a:r>
              <a:rPr lang="tr-TR" b="1" dirty="0">
                <a:solidFill>
                  <a:schemeClr val="tx2">
                    <a:lumMod val="75000"/>
                    <a:lumOff val="25000"/>
                  </a:schemeClr>
                </a:solidFill>
                <a:latin typeface=""/>
              </a:rPr>
              <a:t>Bilgisayar Mühendisliği bölümü Öğretim Üyesi Doç. Dr. </a:t>
            </a:r>
            <a:r>
              <a:rPr lang="tr-TR" b="1" dirty="0" err="1">
                <a:solidFill>
                  <a:schemeClr val="tx2">
                    <a:lumMod val="75000"/>
                    <a:lumOff val="25000"/>
                  </a:schemeClr>
                </a:solidFill>
                <a:latin typeface=""/>
              </a:rPr>
              <a:t>Mohammed</a:t>
            </a:r>
            <a:r>
              <a:rPr lang="tr-TR" b="1" dirty="0">
                <a:solidFill>
                  <a:schemeClr val="tx2">
                    <a:lumMod val="75000"/>
                    <a:lumOff val="25000"/>
                  </a:schemeClr>
                </a:solidFill>
                <a:latin typeface=""/>
              </a:rPr>
              <a:t> </a:t>
            </a:r>
            <a:r>
              <a:rPr lang="tr-TR" b="1" dirty="0" err="1">
                <a:solidFill>
                  <a:schemeClr val="tx2">
                    <a:lumMod val="75000"/>
                    <a:lumOff val="25000"/>
                  </a:schemeClr>
                </a:solidFill>
                <a:latin typeface=""/>
              </a:rPr>
              <a:t>Sayim</a:t>
            </a:r>
            <a:r>
              <a:rPr lang="tr-TR" b="1" dirty="0">
                <a:solidFill>
                  <a:schemeClr val="tx2">
                    <a:lumMod val="75000"/>
                    <a:lumOff val="25000"/>
                  </a:schemeClr>
                </a:solidFill>
                <a:latin typeface=""/>
              </a:rPr>
              <a:t> KHALIL Ön Kuluçka Girişimcimiz olmuştur.</a:t>
            </a:r>
          </a:p>
          <a:p>
            <a:pPr>
              <a:lnSpc>
                <a:spcPct val="150000"/>
              </a:lnSpc>
            </a:pPr>
            <a:endParaRPr lang="tr-TR" b="1" dirty="0">
              <a:latin typeface="Poppins"/>
            </a:endParaRPr>
          </a:p>
        </p:txBody>
      </p:sp>
    </p:spTree>
    <p:extLst>
      <p:ext uri="{BB962C8B-B14F-4D97-AF65-F5344CB8AC3E}">
        <p14:creationId xmlns:p14="http://schemas.microsoft.com/office/powerpoint/2010/main" val="3773594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Grp="1" noChangeAspect="1"/>
          </p:cNvPicPr>
          <p:nvPr>
            <p:ph idx="1"/>
          </p:nvPr>
        </p:nvPicPr>
        <p:blipFill>
          <a:blip r:embed="rId2"/>
          <a:stretch>
            <a:fillRect/>
          </a:stretch>
        </p:blipFill>
        <p:spPr>
          <a:xfrm>
            <a:off x="33338" y="0"/>
            <a:ext cx="12158662" cy="7026503"/>
          </a:xfrm>
          <a:prstGeom prst="rect">
            <a:avLst/>
          </a:prstGeom>
        </p:spPr>
      </p:pic>
      <p:sp>
        <p:nvSpPr>
          <p:cNvPr id="5" name="Metin kutusu 4"/>
          <p:cNvSpPr txBox="1"/>
          <p:nvPr/>
        </p:nvSpPr>
        <p:spPr>
          <a:xfrm>
            <a:off x="381739" y="2055813"/>
            <a:ext cx="11418833" cy="5078313"/>
          </a:xfrm>
          <a:prstGeom prst="rect">
            <a:avLst/>
          </a:prstGeom>
          <a:noFill/>
        </p:spPr>
        <p:txBody>
          <a:bodyPr wrap="square" rtlCol="0">
            <a:spAutoFit/>
          </a:bodyPr>
          <a:lstStyle/>
          <a:p>
            <a:pPr>
              <a:lnSpc>
                <a:spcPct val="150000"/>
              </a:lnSpc>
            </a:pPr>
            <a:r>
              <a:rPr lang="tr-TR" b="1" dirty="0">
                <a:solidFill>
                  <a:srgbClr val="0070C0"/>
                </a:solidFill>
                <a:latin typeface="Poppins"/>
              </a:rPr>
              <a:t>Ayrıca;</a:t>
            </a:r>
          </a:p>
          <a:p>
            <a:pPr>
              <a:lnSpc>
                <a:spcPct val="150000"/>
              </a:lnSpc>
            </a:pPr>
            <a:r>
              <a:rPr lang="tr-TR" b="1" dirty="0">
                <a:solidFill>
                  <a:srgbClr val="0070C0"/>
                </a:solidFill>
                <a:latin typeface=""/>
              </a:rPr>
              <a:t>Dr. Öğretim Üyesi M. Zafer Karagözlü ve Dr. Öğretim Üyesi Fatma Özsel Özcan Saraç AI TEKMER girişimci adayı olarak Ön Kuluçkaya kabul edilmişlerdir.</a:t>
            </a:r>
          </a:p>
          <a:p>
            <a:pPr>
              <a:lnSpc>
                <a:spcPct val="150000"/>
              </a:lnSpc>
            </a:pPr>
            <a:endParaRPr lang="tr-TR" b="1" dirty="0">
              <a:solidFill>
                <a:srgbClr val="0070C0"/>
              </a:solidFill>
              <a:latin typeface=""/>
            </a:endParaRPr>
          </a:p>
          <a:p>
            <a:pPr>
              <a:lnSpc>
                <a:spcPct val="150000"/>
              </a:lnSpc>
            </a:pPr>
            <a:r>
              <a:rPr lang="tr-TR" b="1" dirty="0"/>
              <a:t>Öğrencilerimiz;</a:t>
            </a:r>
          </a:p>
          <a:p>
            <a:pPr>
              <a:lnSpc>
                <a:spcPct val="150000"/>
              </a:lnSpc>
            </a:pPr>
            <a:r>
              <a:rPr lang="tr-TR" b="1" dirty="0">
                <a:latin typeface="Arial" panose="020B0604020202020204" pitchFamily="34" charset="0"/>
                <a:cs typeface="Arial" panose="020B0604020202020204" pitchFamily="34" charset="0"/>
              </a:rPr>
              <a:t>Yakup </a:t>
            </a:r>
            <a:r>
              <a:rPr lang="tr-TR" b="1" dirty="0" err="1">
                <a:latin typeface="Arial" panose="020B0604020202020204" pitchFamily="34" charset="0"/>
                <a:cs typeface="Arial" panose="020B0604020202020204" pitchFamily="34" charset="0"/>
              </a:rPr>
              <a:t>MACİT'in</a:t>
            </a: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By</a:t>
            </a: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Diet_Sağlıklı</a:t>
            </a:r>
            <a:r>
              <a:rPr lang="tr-TR" b="1" dirty="0">
                <a:latin typeface="Arial" panose="020B0604020202020204" pitchFamily="34" charset="0"/>
                <a:cs typeface="Arial" panose="020B0604020202020204" pitchFamily="34" charset="0"/>
              </a:rPr>
              <a:t> Beslenmeyi Sağlayan Teknoloji" konulu girişimi(MYO </a:t>
            </a:r>
            <a:r>
              <a:rPr lang="tr-TR" b="1" dirty="0" err="1">
                <a:latin typeface="Arial" panose="020B0604020202020204" pitchFamily="34" charset="0"/>
                <a:cs typeface="Arial" panose="020B0604020202020204" pitchFamily="34" charset="0"/>
              </a:rPr>
              <a:t>Elk.Elektronik</a:t>
            </a:r>
            <a:r>
              <a:rPr lang="tr-TR" b="1" dirty="0">
                <a:latin typeface="Arial" panose="020B0604020202020204" pitchFamily="34" charset="0"/>
                <a:cs typeface="Arial" panose="020B0604020202020204" pitchFamily="34" charset="0"/>
              </a:rPr>
              <a:t>)</a:t>
            </a:r>
          </a:p>
          <a:p>
            <a:pPr>
              <a:lnSpc>
                <a:spcPct val="150000"/>
              </a:lnSpc>
            </a:pPr>
            <a:endParaRPr lang="tr-TR" b="1" dirty="0">
              <a:solidFill>
                <a:srgbClr val="0070C0"/>
              </a:solidFill>
              <a:latin typeface="Arial" panose="020B0604020202020204" pitchFamily="34" charset="0"/>
              <a:cs typeface="Arial" panose="020B0604020202020204" pitchFamily="34" charset="0"/>
            </a:endParaRPr>
          </a:p>
          <a:p>
            <a:pPr>
              <a:lnSpc>
                <a:spcPct val="150000"/>
              </a:lnSpc>
            </a:pPr>
            <a:r>
              <a:rPr lang="tr-TR" b="1" dirty="0">
                <a:latin typeface="Arial" panose="020B0604020202020204" pitchFamily="34" charset="0"/>
                <a:cs typeface="Arial" panose="020B0604020202020204" pitchFamily="34" charset="0"/>
              </a:rPr>
              <a:t>Emel </a:t>
            </a:r>
            <a:r>
              <a:rPr lang="tr-TR" b="1" dirty="0" err="1">
                <a:latin typeface="Arial" panose="020B0604020202020204" pitchFamily="34" charset="0"/>
                <a:cs typeface="Arial" panose="020B0604020202020204" pitchFamily="34" charset="0"/>
              </a:rPr>
              <a:t>AKGÜL'ün</a:t>
            </a:r>
            <a:r>
              <a:rPr lang="tr-TR" b="1" dirty="0">
                <a:latin typeface="Arial" panose="020B0604020202020204" pitchFamily="34" charset="0"/>
                <a:cs typeface="Arial" panose="020B0604020202020204" pitchFamily="34" charset="0"/>
              </a:rPr>
              <a:t> "Seyyar Hazır Konserve Isıtıcısı" konulu girişimi (EÜT)</a:t>
            </a:r>
            <a:endParaRPr lang="tr-TR" b="1" dirty="0">
              <a:solidFill>
                <a:srgbClr val="0070C0"/>
              </a:solidFill>
              <a:latin typeface="Arial" panose="020B0604020202020204" pitchFamily="34" charset="0"/>
              <a:cs typeface="Arial" panose="020B0604020202020204" pitchFamily="34" charset="0"/>
            </a:endParaRPr>
          </a:p>
          <a:p>
            <a:pPr>
              <a:lnSpc>
                <a:spcPct val="150000"/>
              </a:lnSpc>
            </a:pPr>
            <a:endParaRPr lang="tr-TR" b="1" dirty="0">
              <a:latin typeface="Arial" panose="020B0604020202020204" pitchFamily="34" charset="0"/>
              <a:cs typeface="Arial" panose="020B0604020202020204" pitchFamily="34" charset="0"/>
            </a:endParaRPr>
          </a:p>
          <a:p>
            <a:pPr>
              <a:lnSpc>
                <a:spcPct val="150000"/>
              </a:lnSpc>
            </a:pPr>
            <a:r>
              <a:rPr lang="tr-TR" b="1" dirty="0">
                <a:latin typeface="Arial" panose="020B0604020202020204" pitchFamily="34" charset="0"/>
                <a:cs typeface="Arial" panose="020B0604020202020204" pitchFamily="34" charset="0"/>
              </a:rPr>
              <a:t>Hasan Buğra </a:t>
            </a:r>
            <a:r>
              <a:rPr lang="tr-TR" b="1" dirty="0" err="1">
                <a:latin typeface="Arial" panose="020B0604020202020204" pitchFamily="34" charset="0"/>
                <a:cs typeface="Arial" panose="020B0604020202020204" pitchFamily="34" charset="0"/>
              </a:rPr>
              <a:t>DUNDAR'ın</a:t>
            </a:r>
            <a:r>
              <a:rPr lang="tr-TR" b="1" dirty="0">
                <a:latin typeface="Arial" panose="020B0604020202020204" pitchFamily="34" charset="0"/>
                <a:cs typeface="Arial" panose="020B0604020202020204" pitchFamily="34" charset="0"/>
              </a:rPr>
              <a:t> sunumuyla "Seyyar Plastik Geri Dönüşüm Makinesi" konulu girişimi(EÜT)</a:t>
            </a:r>
            <a:endParaRPr lang="tr-TR" b="1" dirty="0">
              <a:solidFill>
                <a:srgbClr val="0070C0"/>
              </a:solidFill>
              <a:latin typeface="Arial" panose="020B0604020202020204" pitchFamily="34" charset="0"/>
              <a:cs typeface="Arial" panose="020B0604020202020204" pitchFamily="34" charset="0"/>
            </a:endParaRPr>
          </a:p>
          <a:p>
            <a:pPr>
              <a:lnSpc>
                <a:spcPct val="150000"/>
              </a:lnSpc>
            </a:pPr>
            <a:endParaRPr lang="tr-TR" b="1" dirty="0">
              <a:solidFill>
                <a:schemeClr val="tx2">
                  <a:lumMod val="75000"/>
                  <a:lumOff val="25000"/>
                </a:schemeClr>
              </a:solidFill>
              <a:latin typeface=""/>
            </a:endParaRPr>
          </a:p>
          <a:p>
            <a:pPr>
              <a:lnSpc>
                <a:spcPct val="150000"/>
              </a:lnSpc>
            </a:pPr>
            <a:endParaRPr lang="tr-TR" b="1" dirty="0">
              <a:latin typeface="Poppins"/>
            </a:endParaRPr>
          </a:p>
        </p:txBody>
      </p:sp>
    </p:spTree>
    <p:extLst>
      <p:ext uri="{BB962C8B-B14F-4D97-AF65-F5344CB8AC3E}">
        <p14:creationId xmlns:p14="http://schemas.microsoft.com/office/powerpoint/2010/main" val="2038883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ChangeAspect="1"/>
          </p:cNvPicPr>
          <p:nvPr/>
        </p:nvPicPr>
        <p:blipFill>
          <a:blip r:embed="rId2"/>
          <a:stretch>
            <a:fillRect/>
          </a:stretch>
        </p:blipFill>
        <p:spPr>
          <a:xfrm>
            <a:off x="0" y="19878"/>
            <a:ext cx="12192000" cy="6858000"/>
          </a:xfrm>
          <a:prstGeom prst="rect">
            <a:avLst/>
          </a:prstGeom>
        </p:spPr>
      </p:pic>
      <p:sp>
        <p:nvSpPr>
          <p:cNvPr id="7" name="TextBox 6">
            <a:extLst>
              <a:ext uri="{FF2B5EF4-FFF2-40B4-BE49-F238E27FC236}">
                <a16:creationId xmlns:a16="http://schemas.microsoft.com/office/drawing/2014/main" id="{DD3F2BC0-056D-C893-68C3-16646422DA19}"/>
              </a:ext>
            </a:extLst>
          </p:cNvPr>
          <p:cNvSpPr txBox="1"/>
          <p:nvPr/>
        </p:nvSpPr>
        <p:spPr>
          <a:xfrm>
            <a:off x="8942599" y="749416"/>
            <a:ext cx="2413971" cy="646331"/>
          </a:xfrm>
          <a:prstGeom prst="rect">
            <a:avLst/>
          </a:prstGeom>
          <a:noFill/>
        </p:spPr>
        <p:txBody>
          <a:bodyPr wrap="square" rtlCol="0">
            <a:spAutoFit/>
          </a:bodyPr>
          <a:lstStyle/>
          <a:p>
            <a:r>
              <a:rPr lang="en-US" dirty="0">
                <a:solidFill>
                  <a:schemeClr val="bg1"/>
                </a:solidFill>
                <a:latin typeface="Poppins" pitchFamily="2" charset="77"/>
                <a:cs typeface="Poppins" pitchFamily="2" charset="77"/>
              </a:rPr>
              <a:t>HALİÇ ÜNİVERSİTESİ</a:t>
            </a:r>
          </a:p>
          <a:p>
            <a:r>
              <a:rPr lang="en-TR" dirty="0"/>
              <a:t> </a:t>
            </a:r>
          </a:p>
        </p:txBody>
      </p:sp>
      <p:sp>
        <p:nvSpPr>
          <p:cNvPr id="3" name="Metin kutusu 2">
            <a:extLst>
              <a:ext uri="{FF2B5EF4-FFF2-40B4-BE49-F238E27FC236}">
                <a16:creationId xmlns:a16="http://schemas.microsoft.com/office/drawing/2014/main" id="{EACDEF21-6D12-5845-D645-B11792973BDA}"/>
              </a:ext>
            </a:extLst>
          </p:cNvPr>
          <p:cNvSpPr txBox="1"/>
          <p:nvPr/>
        </p:nvSpPr>
        <p:spPr>
          <a:xfrm>
            <a:off x="606392" y="2018488"/>
            <a:ext cx="11261557" cy="4247317"/>
          </a:xfrm>
          <a:prstGeom prst="rect">
            <a:avLst/>
          </a:prstGeom>
          <a:noFill/>
        </p:spPr>
        <p:txBody>
          <a:bodyPr wrap="square">
            <a:spAutoFit/>
          </a:bodyPr>
          <a:lstStyle/>
          <a:p>
            <a:pPr indent="-228600"/>
            <a:r>
              <a:rPr lang="tr-TR" b="1" dirty="0">
                <a:solidFill>
                  <a:srgbClr val="0817B9"/>
                </a:solidFill>
                <a:latin typeface="Poppins" pitchFamily="2" charset="77"/>
                <a:cs typeface="Poppins" pitchFamily="2" charset="77"/>
              </a:rPr>
              <a:t>3)      Eğitim-öğretim, araştırma, toplumsal katkı ve idari süreçlerde kurumun yönetimsel yaklaşımı, Sürekli iyileşme yaklaşımı ve bu kapsamda elde edilen sonuçlar, </a:t>
            </a:r>
          </a:p>
          <a:p>
            <a:pPr indent="-228600"/>
            <a:r>
              <a:rPr lang="tr-TR" b="1" dirty="0">
                <a:solidFill>
                  <a:schemeClr val="tx2">
                    <a:lumMod val="75000"/>
                    <a:lumOff val="25000"/>
                  </a:schemeClr>
                </a:solidFill>
                <a:latin typeface=""/>
              </a:rPr>
              <a:t>Komisyonumuz, kurulduğu günden beri, Haliç Araştırma Merkezi Müdürü de olan üyemiz ve patent komitesi başkanımız </a:t>
            </a:r>
            <a:r>
              <a:rPr lang="tr-TR" b="1" dirty="0" err="1">
                <a:solidFill>
                  <a:schemeClr val="tx2">
                    <a:lumMod val="75000"/>
                    <a:lumOff val="25000"/>
                  </a:schemeClr>
                </a:solidFill>
                <a:latin typeface=""/>
              </a:rPr>
              <a:t>Prof.Dr</a:t>
            </a:r>
            <a:r>
              <a:rPr lang="tr-TR" b="1" dirty="0">
                <a:solidFill>
                  <a:schemeClr val="tx2">
                    <a:lumMod val="75000"/>
                    <a:lumOff val="25000"/>
                  </a:schemeClr>
                </a:solidFill>
                <a:latin typeface=""/>
              </a:rPr>
              <a:t>. Önder KÜÇÜKERMAN Hocamızın çalışmalarını dikkate alarak Haliç Vadisinin 2000 yıllık mirasını geleceğe taşıyacak Haliç Markalı ürün, süreç ve sistemler üzerinde çalışmalarına devam etmektedir. Rektörlüğümüzce kıymetli bulunan bu çalışmalar sonucunda; </a:t>
            </a:r>
          </a:p>
          <a:p>
            <a:pPr indent="-228600"/>
            <a:endParaRPr lang="tr-TR" b="1" dirty="0">
              <a:solidFill>
                <a:schemeClr val="tx2">
                  <a:lumMod val="75000"/>
                  <a:lumOff val="25000"/>
                </a:schemeClr>
              </a:solidFill>
              <a:latin typeface=""/>
              <a:cs typeface="Poppins" pitchFamily="2" charset="77"/>
            </a:endParaRPr>
          </a:p>
          <a:p>
            <a:pPr indent="-228600"/>
            <a:r>
              <a:rPr lang="tr-TR" b="1" dirty="0">
                <a:solidFill>
                  <a:schemeClr val="tx2">
                    <a:lumMod val="75000"/>
                    <a:lumOff val="25000"/>
                  </a:schemeClr>
                </a:solidFill>
                <a:latin typeface=""/>
                <a:cs typeface="Poppins" pitchFamily="2" charset="77"/>
              </a:rPr>
              <a:t>Patent Birimi 		Patent ve Yaratıcılık </a:t>
            </a:r>
          </a:p>
          <a:p>
            <a:pPr indent="-228600"/>
            <a:r>
              <a:rPr lang="tr-TR" b="1" dirty="0">
                <a:solidFill>
                  <a:schemeClr val="tx2">
                    <a:lumMod val="75000"/>
                    <a:lumOff val="25000"/>
                  </a:schemeClr>
                </a:solidFill>
                <a:latin typeface=""/>
                <a:cs typeface="Poppins" pitchFamily="2" charset="77"/>
              </a:rPr>
              <a:t>Haliç Kuluçka Merkezi 	Haliç Kuluçka Strateji Geliştirme Merkezine dönüşmüştür.</a:t>
            </a:r>
          </a:p>
          <a:p>
            <a:pPr indent="-228600"/>
            <a:endParaRPr lang="tr-TR" b="1" dirty="0">
              <a:solidFill>
                <a:schemeClr val="tx2">
                  <a:lumMod val="75000"/>
                  <a:lumOff val="25000"/>
                </a:schemeClr>
              </a:solidFill>
              <a:latin typeface=""/>
              <a:cs typeface="Poppins" pitchFamily="2" charset="77"/>
            </a:endParaRPr>
          </a:p>
          <a:p>
            <a:pPr indent="-228600"/>
            <a:r>
              <a:rPr lang="tr-TR" b="1" u="sng" dirty="0">
                <a:solidFill>
                  <a:schemeClr val="tx2">
                    <a:lumMod val="75000"/>
                    <a:lumOff val="25000"/>
                  </a:schemeClr>
                </a:solidFill>
                <a:latin typeface=""/>
                <a:cs typeface="Poppins" pitchFamily="2" charset="77"/>
              </a:rPr>
              <a:t>Haliç vadisi Türkiye’nin Teknoloji Transfer Merkezi ve ilklerin coğrafyası olan bereketli boynuzdur.(Golden </a:t>
            </a:r>
            <a:r>
              <a:rPr lang="tr-TR" b="1" u="sng" dirty="0" err="1">
                <a:solidFill>
                  <a:schemeClr val="tx2">
                    <a:lumMod val="75000"/>
                    <a:lumOff val="25000"/>
                  </a:schemeClr>
                </a:solidFill>
                <a:latin typeface=""/>
                <a:cs typeface="Poppins" pitchFamily="2" charset="77"/>
              </a:rPr>
              <a:t>Horn</a:t>
            </a:r>
            <a:r>
              <a:rPr lang="tr-TR" b="1" u="sng" dirty="0">
                <a:solidFill>
                  <a:schemeClr val="tx2">
                    <a:lumMod val="75000"/>
                    <a:lumOff val="25000"/>
                  </a:schemeClr>
                </a:solidFill>
                <a:latin typeface=""/>
                <a:cs typeface="Poppins" pitchFamily="2" charset="77"/>
              </a:rPr>
              <a:t>)</a:t>
            </a:r>
          </a:p>
          <a:p>
            <a:pPr indent="-228600"/>
            <a:endParaRPr lang="tr-TR" b="1" u="sng" dirty="0">
              <a:solidFill>
                <a:schemeClr val="tx2">
                  <a:lumMod val="75000"/>
                  <a:lumOff val="25000"/>
                </a:schemeClr>
              </a:solidFill>
              <a:latin typeface=""/>
              <a:cs typeface="Poppins" pitchFamily="2" charset="77"/>
            </a:endParaRPr>
          </a:p>
          <a:p>
            <a:pPr indent="-228600"/>
            <a:r>
              <a:rPr lang="tr-TR" b="1" u="sng" dirty="0">
                <a:solidFill>
                  <a:schemeClr val="tx2">
                    <a:lumMod val="75000"/>
                    <a:lumOff val="25000"/>
                  </a:schemeClr>
                </a:solidFill>
                <a:latin typeface=""/>
                <a:cs typeface="Poppins" pitchFamily="2" charset="77"/>
              </a:rPr>
              <a:t>Haliç Üniversitesinde; Çağ kapatıp çağ açan Fatih Sultan Mehmet’in Haliç’te kurduğu devletten ilham alarak özgün ve küresel bir girişimcilik ekosistemi kurmayı hedefliyoruz. </a:t>
            </a:r>
            <a:endParaRPr lang="tr-TR" b="1" u="sng" dirty="0">
              <a:solidFill>
                <a:srgbClr val="0817B9"/>
              </a:solidFill>
              <a:latin typeface="Poppins" pitchFamily="2" charset="77"/>
              <a:cs typeface="Poppins" pitchFamily="2" charset="77"/>
            </a:endParaRPr>
          </a:p>
        </p:txBody>
      </p:sp>
      <p:sp>
        <p:nvSpPr>
          <p:cNvPr id="5" name="TextBox 5">
            <a:extLst>
              <a:ext uri="{FF2B5EF4-FFF2-40B4-BE49-F238E27FC236}">
                <a16:creationId xmlns:a16="http://schemas.microsoft.com/office/drawing/2014/main" id="{703EEBA6-77C1-9210-EB1C-79FEB483EC97}"/>
              </a:ext>
            </a:extLst>
          </p:cNvPr>
          <p:cNvSpPr txBox="1"/>
          <p:nvPr/>
        </p:nvSpPr>
        <p:spPr>
          <a:xfrm>
            <a:off x="1888779" y="1160045"/>
            <a:ext cx="6926748" cy="707886"/>
          </a:xfrm>
          <a:prstGeom prst="rect">
            <a:avLst/>
          </a:prstGeom>
          <a:noFill/>
        </p:spPr>
        <p:txBody>
          <a:bodyPr wrap="square" rtlCol="0">
            <a:spAutoFit/>
          </a:bodyPr>
          <a:lstStyle/>
          <a:p>
            <a:pPr algn="l"/>
            <a:r>
              <a:rPr lang="tr-TR" sz="2000" b="1" i="0" dirty="0">
                <a:solidFill>
                  <a:schemeClr val="tx2">
                    <a:lumMod val="75000"/>
                    <a:lumOff val="25000"/>
                  </a:schemeClr>
                </a:solidFill>
                <a:effectLst/>
                <a:latin typeface="Poppins" pitchFamily="2" charset="0"/>
              </a:rPr>
              <a:t>Ticarileşme, Teknoloji Transferi, Patent, Fikri Mülkiyet ve İş Birlikleri Komisyonu</a:t>
            </a:r>
            <a:r>
              <a:rPr lang="en-TR" dirty="0"/>
              <a:t> </a:t>
            </a:r>
          </a:p>
        </p:txBody>
      </p:sp>
    </p:spTree>
    <p:extLst>
      <p:ext uri="{BB962C8B-B14F-4D97-AF65-F5344CB8AC3E}">
        <p14:creationId xmlns:p14="http://schemas.microsoft.com/office/powerpoint/2010/main" val="1534610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Grp="1" noChangeAspect="1"/>
          </p:cNvPicPr>
          <p:nvPr>
            <p:ph idx="1"/>
          </p:nvPr>
        </p:nvPicPr>
        <p:blipFill>
          <a:blip r:embed="rId3"/>
          <a:stretch>
            <a:fillRect/>
          </a:stretch>
        </p:blipFill>
        <p:spPr>
          <a:xfrm>
            <a:off x="0" y="0"/>
            <a:ext cx="12192000" cy="6858000"/>
          </a:xfrm>
          <a:prstGeom prst="rect">
            <a:avLst/>
          </a:prstGeom>
        </p:spPr>
      </p:pic>
      <p:sp>
        <p:nvSpPr>
          <p:cNvPr id="7" name="Dikdörtgen 6"/>
          <p:cNvSpPr/>
          <p:nvPr/>
        </p:nvSpPr>
        <p:spPr>
          <a:xfrm>
            <a:off x="772358" y="1916219"/>
            <a:ext cx="10093910" cy="4524315"/>
          </a:xfrm>
          <a:prstGeom prst="rect">
            <a:avLst/>
          </a:prstGeom>
        </p:spPr>
        <p:txBody>
          <a:bodyPr wrap="square">
            <a:spAutoFit/>
          </a:bodyPr>
          <a:lstStyle/>
          <a:p>
            <a:pPr>
              <a:lnSpc>
                <a:spcPct val="200000"/>
              </a:lnSpc>
            </a:pPr>
            <a:r>
              <a:rPr lang="tr-TR" dirty="0">
                <a:latin typeface="Poppins"/>
              </a:rPr>
              <a:t>Prof. Dr. Önder KÜÇÜKERMAN – Üye 		Dr. </a:t>
            </a:r>
            <a:r>
              <a:rPr lang="tr-TR" dirty="0" err="1">
                <a:latin typeface="Poppins"/>
              </a:rPr>
              <a:t>Öğr</a:t>
            </a:r>
            <a:r>
              <a:rPr lang="tr-TR" dirty="0">
                <a:latin typeface="Poppins"/>
              </a:rPr>
              <a:t>. Üyesi İsmail KASAP- Başkan</a:t>
            </a:r>
          </a:p>
          <a:p>
            <a:pPr>
              <a:lnSpc>
                <a:spcPct val="200000"/>
              </a:lnSpc>
            </a:pPr>
            <a:r>
              <a:rPr lang="tr-TR" dirty="0">
                <a:latin typeface="Poppins"/>
              </a:rPr>
              <a:t>Timuçin BAYRAM – Üye				Doç. Dr. Pınar KÖROĞLU AYDIN - Üye</a:t>
            </a:r>
          </a:p>
          <a:p>
            <a:pPr>
              <a:lnSpc>
                <a:spcPct val="200000"/>
              </a:lnSpc>
            </a:pPr>
            <a:r>
              <a:rPr lang="tr-TR" dirty="0">
                <a:latin typeface="Poppins"/>
              </a:rPr>
              <a:t>Dr. </a:t>
            </a:r>
            <a:r>
              <a:rPr lang="tr-TR" dirty="0" err="1">
                <a:latin typeface="Poppins"/>
              </a:rPr>
              <a:t>Öğr</a:t>
            </a:r>
            <a:r>
              <a:rPr lang="tr-TR" dirty="0">
                <a:latin typeface="Poppins"/>
              </a:rPr>
              <a:t>. Üyesi Erdem ÇOBAN - Üye			İsmail DERİN - Üye</a:t>
            </a:r>
          </a:p>
          <a:p>
            <a:pPr>
              <a:lnSpc>
                <a:spcPct val="200000"/>
              </a:lnSpc>
            </a:pPr>
            <a:r>
              <a:rPr lang="tr-TR" dirty="0">
                <a:latin typeface="Poppins"/>
              </a:rPr>
              <a:t>Dr. </a:t>
            </a:r>
            <a:r>
              <a:rPr lang="tr-TR" dirty="0" err="1">
                <a:latin typeface="Poppins"/>
              </a:rPr>
              <a:t>Öğr</a:t>
            </a:r>
            <a:r>
              <a:rPr lang="tr-TR" dirty="0">
                <a:latin typeface="Poppins"/>
              </a:rPr>
              <a:t>. Üyesi Aydın Hacı DÖNMEZ	 - Üye		Dr. </a:t>
            </a:r>
            <a:r>
              <a:rPr lang="tr-TR" dirty="0" err="1">
                <a:latin typeface="Poppins"/>
              </a:rPr>
              <a:t>Öğr</a:t>
            </a:r>
            <a:r>
              <a:rPr lang="tr-TR" dirty="0">
                <a:latin typeface="Poppins"/>
              </a:rPr>
              <a:t>. Üyesi Seda YILDIZ - Üye </a:t>
            </a:r>
          </a:p>
          <a:p>
            <a:pPr>
              <a:lnSpc>
                <a:spcPct val="200000"/>
              </a:lnSpc>
            </a:pPr>
            <a:r>
              <a:rPr lang="tr-TR" dirty="0">
                <a:latin typeface="Poppins"/>
              </a:rPr>
              <a:t>Dr. </a:t>
            </a:r>
            <a:r>
              <a:rPr lang="tr-TR" dirty="0" err="1">
                <a:latin typeface="Poppins"/>
              </a:rPr>
              <a:t>Öğr</a:t>
            </a:r>
            <a:r>
              <a:rPr lang="tr-TR" dirty="0">
                <a:latin typeface="Poppins"/>
              </a:rPr>
              <a:t>. Üyesi Serdar ALKANLI – Üye		Dr. </a:t>
            </a:r>
            <a:r>
              <a:rPr lang="tr-TR" dirty="0" err="1">
                <a:latin typeface="Poppins"/>
              </a:rPr>
              <a:t>Öğr</a:t>
            </a:r>
            <a:r>
              <a:rPr lang="tr-TR" dirty="0">
                <a:latin typeface="Poppins"/>
              </a:rPr>
              <a:t>. Üyesi </a:t>
            </a:r>
            <a:r>
              <a:rPr lang="tr-TR" dirty="0" err="1">
                <a:latin typeface="Poppins"/>
              </a:rPr>
              <a:t>Benil</a:t>
            </a:r>
            <a:r>
              <a:rPr lang="tr-TR" dirty="0">
                <a:latin typeface="Poppins"/>
              </a:rPr>
              <a:t> KISTAK - Üye	</a:t>
            </a:r>
          </a:p>
          <a:p>
            <a:pPr>
              <a:lnSpc>
                <a:spcPct val="200000"/>
              </a:lnSpc>
            </a:pPr>
            <a:r>
              <a:rPr lang="tr-TR" dirty="0">
                <a:latin typeface="Poppins"/>
              </a:rPr>
              <a:t>Dr. </a:t>
            </a:r>
            <a:r>
              <a:rPr lang="tr-TR" dirty="0" err="1">
                <a:latin typeface="Poppins"/>
              </a:rPr>
              <a:t>Öğr</a:t>
            </a:r>
            <a:r>
              <a:rPr lang="tr-TR" dirty="0">
                <a:latin typeface="Poppins"/>
              </a:rPr>
              <a:t>. Üyesi Gülniyaz TAHRALI - Üye		Soner BABÜROĞLU  - Üye, Dış Paydaş</a:t>
            </a:r>
          </a:p>
          <a:p>
            <a:pPr>
              <a:lnSpc>
                <a:spcPct val="200000"/>
              </a:lnSpc>
            </a:pPr>
            <a:r>
              <a:rPr lang="tr-TR" dirty="0" err="1">
                <a:latin typeface="Poppins"/>
              </a:rPr>
              <a:t>Öğr</a:t>
            </a:r>
            <a:r>
              <a:rPr lang="tr-TR" dirty="0">
                <a:latin typeface="Poppins"/>
              </a:rPr>
              <a:t>. Gör. Emre ÖZEN - Üye 			Birol ŞAHİN - Üye, Dış Paydaş 	      </a:t>
            </a:r>
            <a:r>
              <a:rPr lang="tr-TR" dirty="0" err="1">
                <a:latin typeface="Poppins"/>
              </a:rPr>
              <a:t>Öğr</a:t>
            </a:r>
            <a:r>
              <a:rPr lang="tr-TR" dirty="0">
                <a:latin typeface="Poppins"/>
              </a:rPr>
              <a:t>. Gör. Yiğit DERİĞA – Üye			Bülent MAVİŞ - Üye, Dış Paydaş</a:t>
            </a:r>
          </a:p>
        </p:txBody>
      </p:sp>
      <p:sp>
        <p:nvSpPr>
          <p:cNvPr id="8" name="Metin kutusu 7"/>
          <p:cNvSpPr txBox="1"/>
          <p:nvPr/>
        </p:nvSpPr>
        <p:spPr>
          <a:xfrm>
            <a:off x="1903445" y="1229023"/>
            <a:ext cx="4450701" cy="461665"/>
          </a:xfrm>
          <a:prstGeom prst="rect">
            <a:avLst/>
          </a:prstGeom>
          <a:noFill/>
        </p:spPr>
        <p:txBody>
          <a:bodyPr wrap="square" rtlCol="0">
            <a:spAutoFit/>
          </a:bodyPr>
          <a:lstStyle/>
          <a:p>
            <a:r>
              <a:rPr lang="tr-TR" sz="2400" dirty="0">
                <a:solidFill>
                  <a:schemeClr val="accent1">
                    <a:lumMod val="60000"/>
                    <a:lumOff val="40000"/>
                  </a:schemeClr>
                </a:solidFill>
                <a:latin typeface="Poppins"/>
              </a:rPr>
              <a:t>Komisyon Üyeleri:</a:t>
            </a:r>
          </a:p>
        </p:txBody>
      </p:sp>
    </p:spTree>
    <p:extLst>
      <p:ext uri="{BB962C8B-B14F-4D97-AF65-F5344CB8AC3E}">
        <p14:creationId xmlns:p14="http://schemas.microsoft.com/office/powerpoint/2010/main" val="3047398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703EEBA6-77C1-9210-EB1C-79FEB483EC97}"/>
              </a:ext>
            </a:extLst>
          </p:cNvPr>
          <p:cNvSpPr txBox="1"/>
          <p:nvPr/>
        </p:nvSpPr>
        <p:spPr>
          <a:xfrm>
            <a:off x="2042415" y="1395747"/>
            <a:ext cx="7206688" cy="1261884"/>
          </a:xfrm>
          <a:prstGeom prst="rect">
            <a:avLst/>
          </a:prstGeom>
          <a:noFill/>
        </p:spPr>
        <p:txBody>
          <a:bodyPr wrap="square" rtlCol="0">
            <a:spAutoFit/>
          </a:bodyPr>
          <a:lstStyle/>
          <a:p>
            <a:pPr algn="l"/>
            <a:r>
              <a:rPr lang="tr-TR" sz="2000" b="1" i="0" dirty="0">
                <a:solidFill>
                  <a:srgbClr val="0070C0"/>
                </a:solidFill>
                <a:effectLst/>
                <a:latin typeface="Poppins" pitchFamily="2" charset="0"/>
              </a:rPr>
              <a:t>Ticarileşme, Teknoloji Transferi, Patent, Fikri Mülkiyet ve İş Birlikleri Komisyonu</a:t>
            </a:r>
          </a:p>
          <a:p>
            <a:endParaRPr lang="en-US" b="1" dirty="0">
              <a:solidFill>
                <a:srgbClr val="0817B9"/>
              </a:solidFill>
              <a:latin typeface="Poppins" pitchFamily="2" charset="77"/>
              <a:cs typeface="Poppins" pitchFamily="2" charset="77"/>
            </a:endParaRPr>
          </a:p>
          <a:p>
            <a:r>
              <a:rPr lang="en-TR" dirty="0"/>
              <a:t> </a:t>
            </a:r>
          </a:p>
        </p:txBody>
      </p:sp>
      <p:sp>
        <p:nvSpPr>
          <p:cNvPr id="7" name="TextBox 6">
            <a:extLst>
              <a:ext uri="{FF2B5EF4-FFF2-40B4-BE49-F238E27FC236}">
                <a16:creationId xmlns:a16="http://schemas.microsoft.com/office/drawing/2014/main" id="{DD3F2BC0-056D-C893-68C3-16646422DA19}"/>
              </a:ext>
            </a:extLst>
          </p:cNvPr>
          <p:cNvSpPr txBox="1"/>
          <p:nvPr/>
        </p:nvSpPr>
        <p:spPr>
          <a:xfrm>
            <a:off x="8942599" y="749416"/>
            <a:ext cx="2413971" cy="646331"/>
          </a:xfrm>
          <a:prstGeom prst="rect">
            <a:avLst/>
          </a:prstGeom>
          <a:noFill/>
        </p:spPr>
        <p:txBody>
          <a:bodyPr wrap="square" rtlCol="0">
            <a:spAutoFit/>
          </a:bodyPr>
          <a:lstStyle/>
          <a:p>
            <a:r>
              <a:rPr lang="en-US" dirty="0">
                <a:solidFill>
                  <a:schemeClr val="bg1"/>
                </a:solidFill>
                <a:latin typeface="Poppins" pitchFamily="2" charset="77"/>
                <a:cs typeface="Poppins" pitchFamily="2" charset="77"/>
              </a:rPr>
              <a:t>HALİÇ ÜNİVERSİTESİ</a:t>
            </a:r>
          </a:p>
          <a:p>
            <a:r>
              <a:rPr lang="en-TR" dirty="0"/>
              <a:t> </a:t>
            </a:r>
          </a:p>
        </p:txBody>
      </p:sp>
      <p:sp>
        <p:nvSpPr>
          <p:cNvPr id="3" name="Metin kutusu 2">
            <a:extLst>
              <a:ext uri="{FF2B5EF4-FFF2-40B4-BE49-F238E27FC236}">
                <a16:creationId xmlns:a16="http://schemas.microsoft.com/office/drawing/2014/main" id="{EACDEF21-6D12-5845-D645-B11792973BDA}"/>
              </a:ext>
            </a:extLst>
          </p:cNvPr>
          <p:cNvSpPr txBox="1"/>
          <p:nvPr/>
        </p:nvSpPr>
        <p:spPr>
          <a:xfrm>
            <a:off x="795130" y="2274838"/>
            <a:ext cx="10151394" cy="3416320"/>
          </a:xfrm>
          <a:prstGeom prst="rect">
            <a:avLst/>
          </a:prstGeom>
          <a:noFill/>
        </p:spPr>
        <p:txBody>
          <a:bodyPr wrap="square">
            <a:spAutoFit/>
          </a:bodyPr>
          <a:lstStyle/>
          <a:p>
            <a:r>
              <a:rPr lang="tr-TR" sz="2400" b="1" dirty="0">
                <a:solidFill>
                  <a:srgbClr val="0070C0"/>
                </a:solidFill>
                <a:effectLst/>
                <a:latin typeface="Times New Roman" panose="02020603050405020304" pitchFamily="18" charset="0"/>
              </a:rPr>
              <a:t>Komisyon Ticarileşme, Teknoloji Transferi, Patent, Fikri Mülkiyet Ve</a:t>
            </a:r>
          </a:p>
          <a:p>
            <a:r>
              <a:rPr lang="tr-TR" sz="2400" b="1" dirty="0">
                <a:solidFill>
                  <a:srgbClr val="0070C0"/>
                </a:solidFill>
                <a:effectLst/>
                <a:latin typeface="Times New Roman" panose="02020603050405020304" pitchFamily="18" charset="0"/>
              </a:rPr>
              <a:t>işbirliklerinin bütünleşik kalite, akreditasyon ve dijital dönüşümünden sorumludur.</a:t>
            </a:r>
          </a:p>
          <a:p>
            <a:r>
              <a:rPr lang="tr-TR" sz="2400" b="1" dirty="0">
                <a:solidFill>
                  <a:srgbClr val="0070C0"/>
                </a:solidFill>
                <a:effectLst/>
                <a:latin typeface="Times New Roman" panose="02020603050405020304" pitchFamily="18" charset="0"/>
              </a:rPr>
              <a:t>Komisyon Başkanı, Üniversitenin ilgili birimlerinden görev alanlarıyla ilgili her türlü veri talep etmeye yetkilidir.</a:t>
            </a:r>
            <a:r>
              <a:rPr lang="tr-TR" sz="2400" dirty="0"/>
              <a:t> </a:t>
            </a:r>
          </a:p>
          <a:p>
            <a:endParaRPr lang="tr-TR" sz="2400" b="1" dirty="0">
              <a:solidFill>
                <a:srgbClr val="0070C0"/>
              </a:solidFill>
            </a:endParaRPr>
          </a:p>
          <a:p>
            <a:r>
              <a:rPr lang="tr-TR" sz="2400" b="1" dirty="0">
                <a:solidFill>
                  <a:srgbClr val="0070C0"/>
                </a:solidFill>
              </a:rPr>
              <a:t>2024 yılında Haliç TTO1 İş Süreçleri İçin Yapay Zekâ Geliştirme projesi başlatıldı</a:t>
            </a:r>
          </a:p>
          <a:p>
            <a:endParaRPr lang="tr-TR" sz="240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076434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703EEBA6-77C1-9210-EB1C-79FEB483EC97}"/>
              </a:ext>
            </a:extLst>
          </p:cNvPr>
          <p:cNvSpPr txBox="1"/>
          <p:nvPr/>
        </p:nvSpPr>
        <p:spPr>
          <a:xfrm>
            <a:off x="637027" y="2504684"/>
            <a:ext cx="10917945" cy="400110"/>
          </a:xfrm>
          <a:prstGeom prst="rect">
            <a:avLst/>
          </a:prstGeom>
          <a:noFill/>
        </p:spPr>
        <p:txBody>
          <a:bodyPr wrap="square" rtlCol="0">
            <a:spAutoFit/>
          </a:bodyPr>
          <a:lstStyle/>
          <a:p>
            <a:pPr algn="l"/>
            <a:r>
              <a:rPr lang="tr-TR" sz="2000" b="1" i="0" dirty="0">
                <a:solidFill>
                  <a:schemeClr val="tx2">
                    <a:lumMod val="75000"/>
                    <a:lumOff val="25000"/>
                  </a:schemeClr>
                </a:solidFill>
                <a:effectLst/>
                <a:latin typeface="Poppins" pitchFamily="2" charset="0"/>
              </a:rPr>
              <a:t>Ticarileşme, Teknoloji Transferi, Patent, Fikri Mülkiyet ve İş Birlikleri Komisyonu</a:t>
            </a:r>
            <a:r>
              <a:rPr lang="en-TR" dirty="0"/>
              <a:t> </a:t>
            </a:r>
          </a:p>
        </p:txBody>
      </p:sp>
      <p:sp>
        <p:nvSpPr>
          <p:cNvPr id="7" name="TextBox 6">
            <a:extLst>
              <a:ext uri="{FF2B5EF4-FFF2-40B4-BE49-F238E27FC236}">
                <a16:creationId xmlns:a16="http://schemas.microsoft.com/office/drawing/2014/main" id="{DD3F2BC0-056D-C893-68C3-16646422DA19}"/>
              </a:ext>
            </a:extLst>
          </p:cNvPr>
          <p:cNvSpPr txBox="1"/>
          <p:nvPr/>
        </p:nvSpPr>
        <p:spPr>
          <a:xfrm>
            <a:off x="8942599" y="749416"/>
            <a:ext cx="2413971" cy="646331"/>
          </a:xfrm>
          <a:prstGeom prst="rect">
            <a:avLst/>
          </a:prstGeom>
          <a:noFill/>
        </p:spPr>
        <p:txBody>
          <a:bodyPr wrap="square" rtlCol="0">
            <a:spAutoFit/>
          </a:bodyPr>
          <a:lstStyle/>
          <a:p>
            <a:r>
              <a:rPr lang="en-US" dirty="0">
                <a:solidFill>
                  <a:schemeClr val="bg1"/>
                </a:solidFill>
                <a:latin typeface="Poppins" pitchFamily="2" charset="77"/>
                <a:cs typeface="Poppins" pitchFamily="2" charset="77"/>
              </a:rPr>
              <a:t>HALİÇ ÜNİVERSİTESİ</a:t>
            </a:r>
          </a:p>
          <a:p>
            <a:r>
              <a:rPr lang="en-TR" dirty="0"/>
              <a:t> </a:t>
            </a:r>
          </a:p>
        </p:txBody>
      </p:sp>
      <p:sp>
        <p:nvSpPr>
          <p:cNvPr id="3" name="Metin kutusu 2">
            <a:extLst>
              <a:ext uri="{FF2B5EF4-FFF2-40B4-BE49-F238E27FC236}">
                <a16:creationId xmlns:a16="http://schemas.microsoft.com/office/drawing/2014/main" id="{EACDEF21-6D12-5845-D645-B11792973BDA}"/>
              </a:ext>
            </a:extLst>
          </p:cNvPr>
          <p:cNvSpPr txBox="1"/>
          <p:nvPr/>
        </p:nvSpPr>
        <p:spPr>
          <a:xfrm>
            <a:off x="637027" y="3502839"/>
            <a:ext cx="10917945" cy="2031325"/>
          </a:xfrm>
          <a:prstGeom prst="rect">
            <a:avLst/>
          </a:prstGeom>
          <a:noFill/>
        </p:spPr>
        <p:txBody>
          <a:bodyPr wrap="square">
            <a:spAutoFit/>
          </a:bodyPr>
          <a:lstStyle/>
          <a:p>
            <a:pPr indent="-228600"/>
            <a:r>
              <a:rPr lang="tr-TR" b="1" dirty="0">
                <a:solidFill>
                  <a:srgbClr val="0817B9"/>
                </a:solidFill>
                <a:latin typeface=""/>
                <a:cs typeface="Poppins" pitchFamily="2" charset="77"/>
              </a:rPr>
              <a:t>1)  </a:t>
            </a:r>
            <a:r>
              <a:rPr lang="tr-TR" sz="1800" b="1" i="0" dirty="0">
                <a:solidFill>
                  <a:schemeClr val="tx2">
                    <a:lumMod val="75000"/>
                    <a:lumOff val="25000"/>
                  </a:schemeClr>
                </a:solidFill>
                <a:effectLst/>
                <a:latin typeface=""/>
              </a:rPr>
              <a:t>Ticarileşme, Teknoloji Transferi, Patent, Fikri Mülkiyet ve İş Birlikleri Komisyonu </a:t>
            </a:r>
            <a:r>
              <a:rPr lang="tr-TR" b="1" dirty="0">
                <a:solidFill>
                  <a:schemeClr val="tx2">
                    <a:lumMod val="75000"/>
                    <a:lumOff val="25000"/>
                  </a:schemeClr>
                </a:solidFill>
                <a:latin typeface=""/>
                <a:cs typeface="Poppins" pitchFamily="2" charset="77"/>
              </a:rPr>
              <a:t>kalite güvence sistemi içerisindeki ve karar alma süreçlerindeki yeri, </a:t>
            </a:r>
          </a:p>
          <a:p>
            <a:pPr indent="-228600"/>
            <a:endParaRPr lang="tr-TR" b="1" dirty="0">
              <a:solidFill>
                <a:srgbClr val="0817B9"/>
              </a:solidFill>
              <a:latin typeface=""/>
              <a:cs typeface="Poppins" pitchFamily="2" charset="77"/>
            </a:endParaRPr>
          </a:p>
          <a:p>
            <a:r>
              <a:rPr lang="tr-TR" b="1" dirty="0">
                <a:solidFill>
                  <a:schemeClr val="tx2">
                    <a:lumMod val="75000"/>
                    <a:lumOff val="25000"/>
                  </a:schemeClr>
                </a:solidFill>
                <a:effectLst/>
                <a:latin typeface=""/>
              </a:rPr>
              <a:t>Komisyon, Bütünleşik Kalite Yönetimi ve Dijital Dönüşüm Koordinasyon Kurulu’na karşı sorumludur.</a:t>
            </a:r>
          </a:p>
          <a:p>
            <a:pPr indent="-228600"/>
            <a:endParaRPr lang="tr-TR" b="1" dirty="0">
              <a:solidFill>
                <a:srgbClr val="0817B9"/>
              </a:solidFill>
              <a:latin typeface="Poppins" pitchFamily="2" charset="77"/>
              <a:cs typeface="Poppins" pitchFamily="2" charset="77"/>
            </a:endParaRPr>
          </a:p>
          <a:p>
            <a:pPr indent="-228600"/>
            <a:endParaRPr lang="tr-TR" b="1" dirty="0">
              <a:solidFill>
                <a:srgbClr val="0817B9"/>
              </a:solidFill>
              <a:latin typeface="Poppins" pitchFamily="2" charset="77"/>
              <a:cs typeface="Poppins" pitchFamily="2" charset="77"/>
            </a:endParaRPr>
          </a:p>
        </p:txBody>
      </p:sp>
    </p:spTree>
    <p:extLst>
      <p:ext uri="{BB962C8B-B14F-4D97-AF65-F5344CB8AC3E}">
        <p14:creationId xmlns:p14="http://schemas.microsoft.com/office/powerpoint/2010/main" val="3894587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ChangeAspect="1"/>
          </p:cNvPicPr>
          <p:nvPr/>
        </p:nvPicPr>
        <p:blipFill>
          <a:blip r:embed="rId2"/>
          <a:stretch>
            <a:fillRect/>
          </a:stretch>
        </p:blipFill>
        <p:spPr>
          <a:xfrm>
            <a:off x="0" y="0"/>
            <a:ext cx="12192000" cy="6858000"/>
          </a:xfrm>
          <a:prstGeom prst="rect">
            <a:avLst/>
          </a:prstGeom>
        </p:spPr>
      </p:pic>
      <p:sp>
        <p:nvSpPr>
          <p:cNvPr id="7" name="TextBox 6">
            <a:extLst>
              <a:ext uri="{FF2B5EF4-FFF2-40B4-BE49-F238E27FC236}">
                <a16:creationId xmlns:a16="http://schemas.microsoft.com/office/drawing/2014/main" id="{DD3F2BC0-056D-C893-68C3-16646422DA19}"/>
              </a:ext>
            </a:extLst>
          </p:cNvPr>
          <p:cNvSpPr txBox="1"/>
          <p:nvPr/>
        </p:nvSpPr>
        <p:spPr>
          <a:xfrm>
            <a:off x="8942599" y="749416"/>
            <a:ext cx="2413971" cy="646331"/>
          </a:xfrm>
          <a:prstGeom prst="rect">
            <a:avLst/>
          </a:prstGeom>
          <a:noFill/>
        </p:spPr>
        <p:txBody>
          <a:bodyPr wrap="square" rtlCol="0">
            <a:spAutoFit/>
          </a:bodyPr>
          <a:lstStyle/>
          <a:p>
            <a:r>
              <a:rPr lang="en-US" dirty="0">
                <a:solidFill>
                  <a:schemeClr val="bg1"/>
                </a:solidFill>
                <a:latin typeface="Poppins" pitchFamily="2" charset="77"/>
                <a:cs typeface="Poppins" pitchFamily="2" charset="77"/>
              </a:rPr>
              <a:t>HALİÇ ÜNİVERSİTESİ</a:t>
            </a:r>
          </a:p>
          <a:p>
            <a:r>
              <a:rPr lang="en-TR" dirty="0"/>
              <a:t> </a:t>
            </a:r>
          </a:p>
        </p:txBody>
      </p:sp>
      <p:sp>
        <p:nvSpPr>
          <p:cNvPr id="3" name="Metin kutusu 2">
            <a:extLst>
              <a:ext uri="{FF2B5EF4-FFF2-40B4-BE49-F238E27FC236}">
                <a16:creationId xmlns:a16="http://schemas.microsoft.com/office/drawing/2014/main" id="{EACDEF21-6D12-5845-D645-B11792973BDA}"/>
              </a:ext>
            </a:extLst>
          </p:cNvPr>
          <p:cNvSpPr txBox="1"/>
          <p:nvPr/>
        </p:nvSpPr>
        <p:spPr>
          <a:xfrm>
            <a:off x="178905" y="3048000"/>
            <a:ext cx="11529392" cy="3416320"/>
          </a:xfrm>
          <a:prstGeom prst="rect">
            <a:avLst/>
          </a:prstGeom>
          <a:noFill/>
        </p:spPr>
        <p:txBody>
          <a:bodyPr wrap="square">
            <a:spAutoFit/>
          </a:bodyPr>
          <a:lstStyle/>
          <a:p>
            <a:pPr indent="-228600"/>
            <a:r>
              <a:rPr lang="tr-TR" b="1" dirty="0">
                <a:solidFill>
                  <a:srgbClr val="0817B9"/>
                </a:solidFill>
                <a:latin typeface="Poppins" pitchFamily="2" charset="77"/>
                <a:cs typeface="Poppins" pitchFamily="2" charset="77"/>
              </a:rPr>
              <a:t>2)      Kurumun stratejik hedefleri ve bu hedeflerin bölgesel/ulusal kalkınma hedefleri içerisindeki yeri, </a:t>
            </a:r>
          </a:p>
          <a:p>
            <a:pPr indent="-228600"/>
            <a:endParaRPr lang="tr-TR" b="1" dirty="0">
              <a:solidFill>
                <a:schemeClr val="tx2">
                  <a:lumMod val="75000"/>
                  <a:lumOff val="25000"/>
                </a:schemeClr>
              </a:solidFill>
              <a:latin typeface=""/>
            </a:endParaRPr>
          </a:p>
          <a:p>
            <a:pPr indent="-228600"/>
            <a:r>
              <a:rPr lang="tr-TR" b="1" dirty="0">
                <a:solidFill>
                  <a:schemeClr val="tx2">
                    <a:lumMod val="75000"/>
                    <a:lumOff val="25000"/>
                  </a:schemeClr>
                </a:solidFill>
                <a:latin typeface=""/>
              </a:rPr>
              <a:t>Stratejik Plandaki alt hedefler; (2023-2027)</a:t>
            </a:r>
          </a:p>
          <a:p>
            <a:pPr marL="57150" indent="-285750">
              <a:lnSpc>
                <a:spcPct val="150000"/>
              </a:lnSpc>
              <a:buFont typeface="Arial" panose="020B0604020202020204" pitchFamily="34" charset="0"/>
              <a:buChar char="•"/>
            </a:pPr>
            <a:r>
              <a:rPr lang="tr-TR" b="1" dirty="0">
                <a:solidFill>
                  <a:srgbClr val="002060"/>
                </a:solidFill>
              </a:rPr>
              <a:t>Teknoloji transferini geliştirmek ve sınai mülkiyet haklarını desteklemek</a:t>
            </a:r>
          </a:p>
          <a:p>
            <a:pPr marL="57150" indent="-285750">
              <a:lnSpc>
                <a:spcPct val="150000"/>
              </a:lnSpc>
              <a:buFont typeface="Arial" panose="020B0604020202020204" pitchFamily="34" charset="0"/>
              <a:buChar char="•"/>
            </a:pPr>
            <a:r>
              <a:rPr lang="tr-TR" b="1" dirty="0">
                <a:solidFill>
                  <a:srgbClr val="002060"/>
                </a:solidFill>
              </a:rPr>
              <a:t>Üniversite-sektör işbirliğini ve girişimciliği teşvik etmek</a:t>
            </a:r>
          </a:p>
          <a:p>
            <a:pPr marL="57150" indent="-285750">
              <a:lnSpc>
                <a:spcPct val="150000"/>
              </a:lnSpc>
              <a:buFont typeface="Arial" panose="020B0604020202020204" pitchFamily="34" charset="0"/>
              <a:buChar char="•"/>
            </a:pPr>
            <a:r>
              <a:rPr lang="tr-TR" b="1" dirty="0">
                <a:solidFill>
                  <a:srgbClr val="002060"/>
                </a:solidFill>
              </a:rPr>
              <a:t>Çoklu işbirlikleri ile gerçekleştirilen projelerin sayısını artırarak ulusal ve uluslararası sıralamalarda üniversitemizin konumunu yükseltmek.</a:t>
            </a:r>
          </a:p>
          <a:p>
            <a:pPr marL="57150" indent="-285750">
              <a:lnSpc>
                <a:spcPct val="150000"/>
              </a:lnSpc>
              <a:buFont typeface="Arial" panose="020B0604020202020204" pitchFamily="34" charset="0"/>
              <a:buChar char="•"/>
            </a:pPr>
            <a:r>
              <a:rPr lang="tr-TR" b="1" dirty="0">
                <a:solidFill>
                  <a:srgbClr val="002060"/>
                </a:solidFill>
              </a:rPr>
              <a:t>Araştırmacı insan kaynağını ve araştırma merkezlerini geliştirmek</a:t>
            </a:r>
          </a:p>
          <a:p>
            <a:pPr marL="57150" indent="-285750">
              <a:lnSpc>
                <a:spcPct val="150000"/>
              </a:lnSpc>
              <a:buFont typeface="Arial" panose="020B0604020202020204" pitchFamily="34" charset="0"/>
              <a:buChar char="•"/>
            </a:pPr>
            <a:r>
              <a:rPr lang="tr-TR" b="1" dirty="0">
                <a:solidFill>
                  <a:srgbClr val="002060"/>
                </a:solidFill>
              </a:rPr>
              <a:t>TEKMER kurulması</a:t>
            </a:r>
            <a:endParaRPr lang="tr-TR" b="1" dirty="0">
              <a:solidFill>
                <a:srgbClr val="002060"/>
              </a:solidFill>
              <a:latin typeface=""/>
              <a:cs typeface="Poppins" pitchFamily="2" charset="77"/>
            </a:endParaRPr>
          </a:p>
        </p:txBody>
      </p:sp>
      <p:sp>
        <p:nvSpPr>
          <p:cNvPr id="5" name="TextBox 5">
            <a:extLst>
              <a:ext uri="{FF2B5EF4-FFF2-40B4-BE49-F238E27FC236}">
                <a16:creationId xmlns:a16="http://schemas.microsoft.com/office/drawing/2014/main" id="{703EEBA6-77C1-9210-EB1C-79FEB483EC97}"/>
              </a:ext>
            </a:extLst>
          </p:cNvPr>
          <p:cNvSpPr txBox="1"/>
          <p:nvPr/>
        </p:nvSpPr>
        <p:spPr>
          <a:xfrm>
            <a:off x="637027" y="2504684"/>
            <a:ext cx="10917945" cy="400110"/>
          </a:xfrm>
          <a:prstGeom prst="rect">
            <a:avLst/>
          </a:prstGeom>
          <a:noFill/>
        </p:spPr>
        <p:txBody>
          <a:bodyPr wrap="square" rtlCol="0">
            <a:spAutoFit/>
          </a:bodyPr>
          <a:lstStyle/>
          <a:p>
            <a:pPr algn="l"/>
            <a:r>
              <a:rPr lang="tr-TR" sz="2000" b="1" i="0" dirty="0">
                <a:solidFill>
                  <a:schemeClr val="tx2">
                    <a:lumMod val="75000"/>
                    <a:lumOff val="25000"/>
                  </a:schemeClr>
                </a:solidFill>
                <a:effectLst/>
                <a:latin typeface="Poppins" pitchFamily="2" charset="0"/>
              </a:rPr>
              <a:t>Ticarileşme, Teknoloji Transferi, Patent, Fikri Mülkiyet ve İş Birlikleri Komisyonu</a:t>
            </a:r>
            <a:r>
              <a:rPr lang="en-TR" dirty="0"/>
              <a:t> </a:t>
            </a:r>
          </a:p>
        </p:txBody>
      </p:sp>
    </p:spTree>
    <p:extLst>
      <p:ext uri="{BB962C8B-B14F-4D97-AF65-F5344CB8AC3E}">
        <p14:creationId xmlns:p14="http://schemas.microsoft.com/office/powerpoint/2010/main" val="1640000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ChangeAspect="1"/>
          </p:cNvPicPr>
          <p:nvPr/>
        </p:nvPicPr>
        <p:blipFill>
          <a:blip r:embed="rId2"/>
          <a:stretch>
            <a:fillRect/>
          </a:stretch>
        </p:blipFill>
        <p:spPr>
          <a:xfrm>
            <a:off x="-113311" y="0"/>
            <a:ext cx="12192000" cy="6858000"/>
          </a:xfrm>
          <a:prstGeom prst="rect">
            <a:avLst/>
          </a:prstGeom>
        </p:spPr>
      </p:pic>
      <p:sp>
        <p:nvSpPr>
          <p:cNvPr id="6" name="TextBox 5">
            <a:extLst>
              <a:ext uri="{FF2B5EF4-FFF2-40B4-BE49-F238E27FC236}">
                <a16:creationId xmlns:a16="http://schemas.microsoft.com/office/drawing/2014/main" id="{703EEBA6-77C1-9210-EB1C-79FEB483EC97}"/>
              </a:ext>
            </a:extLst>
          </p:cNvPr>
          <p:cNvSpPr txBox="1"/>
          <p:nvPr/>
        </p:nvSpPr>
        <p:spPr>
          <a:xfrm>
            <a:off x="2042415" y="1395747"/>
            <a:ext cx="7206688" cy="646331"/>
          </a:xfrm>
          <a:prstGeom prst="rect">
            <a:avLst/>
          </a:prstGeom>
          <a:noFill/>
        </p:spPr>
        <p:txBody>
          <a:bodyPr wrap="square" rtlCol="0">
            <a:spAutoFit/>
          </a:bodyPr>
          <a:lstStyle/>
          <a:p>
            <a:endParaRPr lang="en-US" b="1" dirty="0">
              <a:solidFill>
                <a:srgbClr val="0817B9"/>
              </a:solidFill>
              <a:latin typeface="Poppins" pitchFamily="2" charset="77"/>
              <a:cs typeface="Poppins" pitchFamily="2" charset="77"/>
            </a:endParaRPr>
          </a:p>
          <a:p>
            <a:r>
              <a:rPr lang="en-TR"/>
              <a:t> </a:t>
            </a:r>
            <a:endParaRPr lang="en-TR" dirty="0"/>
          </a:p>
        </p:txBody>
      </p:sp>
      <p:sp>
        <p:nvSpPr>
          <p:cNvPr id="7" name="TextBox 6">
            <a:extLst>
              <a:ext uri="{FF2B5EF4-FFF2-40B4-BE49-F238E27FC236}">
                <a16:creationId xmlns:a16="http://schemas.microsoft.com/office/drawing/2014/main" id="{DD3F2BC0-056D-C893-68C3-16646422DA19}"/>
              </a:ext>
            </a:extLst>
          </p:cNvPr>
          <p:cNvSpPr txBox="1"/>
          <p:nvPr/>
        </p:nvSpPr>
        <p:spPr>
          <a:xfrm>
            <a:off x="8942599" y="749416"/>
            <a:ext cx="2413971" cy="646331"/>
          </a:xfrm>
          <a:prstGeom prst="rect">
            <a:avLst/>
          </a:prstGeom>
          <a:noFill/>
        </p:spPr>
        <p:txBody>
          <a:bodyPr wrap="square" rtlCol="0">
            <a:spAutoFit/>
          </a:bodyPr>
          <a:lstStyle/>
          <a:p>
            <a:r>
              <a:rPr lang="en-US" dirty="0">
                <a:solidFill>
                  <a:schemeClr val="bg1"/>
                </a:solidFill>
                <a:latin typeface="Poppins" pitchFamily="2" charset="77"/>
                <a:cs typeface="Poppins" pitchFamily="2" charset="77"/>
              </a:rPr>
              <a:t>HALİÇ ÜNİVERSİTESİ</a:t>
            </a:r>
          </a:p>
          <a:p>
            <a:r>
              <a:rPr lang="en-TR" dirty="0"/>
              <a:t> </a:t>
            </a:r>
          </a:p>
        </p:txBody>
      </p:sp>
      <p:sp>
        <p:nvSpPr>
          <p:cNvPr id="3" name="Metin kutusu 2">
            <a:extLst>
              <a:ext uri="{FF2B5EF4-FFF2-40B4-BE49-F238E27FC236}">
                <a16:creationId xmlns:a16="http://schemas.microsoft.com/office/drawing/2014/main" id="{EACDEF21-6D12-5845-D645-B11792973BDA}"/>
              </a:ext>
            </a:extLst>
          </p:cNvPr>
          <p:cNvSpPr txBox="1"/>
          <p:nvPr/>
        </p:nvSpPr>
        <p:spPr>
          <a:xfrm>
            <a:off x="184166" y="2093621"/>
            <a:ext cx="11172404" cy="4231928"/>
          </a:xfrm>
          <a:prstGeom prst="rect">
            <a:avLst/>
          </a:prstGeom>
          <a:noFill/>
        </p:spPr>
        <p:txBody>
          <a:bodyPr wrap="square">
            <a:spAutoFit/>
          </a:bodyPr>
          <a:lstStyle/>
          <a:p>
            <a:pPr indent="-228600"/>
            <a:r>
              <a:rPr lang="tr-TR" b="1" dirty="0">
                <a:solidFill>
                  <a:srgbClr val="0817B9"/>
                </a:solidFill>
                <a:latin typeface="Poppins" pitchFamily="2" charset="77"/>
                <a:cs typeface="Poppins" pitchFamily="2" charset="77"/>
              </a:rPr>
              <a:t>2)  Kurumun stratejik hedefleri ve bu hedeflerin bölgesel/ulusal kalkınma hedefleri içerisindeki yeri, </a:t>
            </a:r>
          </a:p>
          <a:p>
            <a:r>
              <a:rPr lang="tr-TR" b="1" dirty="0">
                <a:solidFill>
                  <a:schemeClr val="tx2">
                    <a:lumMod val="75000"/>
                    <a:lumOff val="25000"/>
                  </a:schemeClr>
                </a:solidFill>
                <a:latin typeface=""/>
              </a:rPr>
              <a:t>12. Kalkınma Planında; «Ar-Ge ve yenilik süreçlerinde üniversite- sanayi-kamu işbirliğinin artırılması, açık bilim ve yeniliği destekleyen altyapılar ile yenilikçi finansman modellerinin geliştirilmesi, nitelikli insan kaynağına erişimin güçlendirilmesi, beyin göçü gibi sorunlarla mücadele edilmesi, toplumun odağa alınması, birlikte geliştirme ve katılımcılığın artırılması önemini korumaktadır.» politikasına uygun olarak</a:t>
            </a:r>
          </a:p>
          <a:p>
            <a:pPr marL="342900" indent="-342900">
              <a:spcBef>
                <a:spcPts val="600"/>
              </a:spcBef>
              <a:spcAft>
                <a:spcPts val="600"/>
              </a:spcAft>
              <a:buFontTx/>
              <a:buAutoNum type="alphaLcParenR"/>
            </a:pPr>
            <a:r>
              <a:rPr lang="tr-TR" b="1" dirty="0">
                <a:solidFill>
                  <a:schemeClr val="tx2">
                    <a:lumMod val="75000"/>
                    <a:lumOff val="25000"/>
                  </a:schemeClr>
                </a:solidFill>
                <a:latin typeface=""/>
              </a:rPr>
              <a:t>Haliç AI TEKMER başvurumuz KOSGEB ce onaylanmıştır. Haliç AI </a:t>
            </a:r>
            <a:r>
              <a:rPr lang="tr-TR" b="1" dirty="0" err="1">
                <a:solidFill>
                  <a:schemeClr val="tx2">
                    <a:lumMod val="75000"/>
                    <a:lumOff val="25000"/>
                  </a:schemeClr>
                </a:solidFill>
                <a:latin typeface=""/>
              </a:rPr>
              <a:t>TEKMER’de</a:t>
            </a:r>
            <a:r>
              <a:rPr lang="tr-TR" b="1" dirty="0">
                <a:solidFill>
                  <a:schemeClr val="tx2">
                    <a:lumMod val="75000"/>
                    <a:lumOff val="25000"/>
                  </a:schemeClr>
                </a:solidFill>
                <a:latin typeface=""/>
              </a:rPr>
              <a:t> 5 yıl içinde 20 Yapay Zekâ girişimi yer alacak bunlardan birisi TURKORN olacaktır. </a:t>
            </a:r>
          </a:p>
          <a:p>
            <a:pPr marL="342900" indent="-342900">
              <a:spcBef>
                <a:spcPts val="600"/>
              </a:spcBef>
              <a:spcAft>
                <a:spcPts val="600"/>
              </a:spcAft>
              <a:buFontTx/>
              <a:buAutoNum type="alphaLcParenR"/>
            </a:pPr>
            <a:r>
              <a:rPr lang="tr-TR" b="1" dirty="0">
                <a:solidFill>
                  <a:schemeClr val="tx2">
                    <a:lumMod val="75000"/>
                    <a:lumOff val="25000"/>
                  </a:schemeClr>
                </a:solidFill>
                <a:latin typeface=""/>
              </a:rPr>
              <a:t>Haliç Vadisi TGB bilgi notu hazırlanmış Sanayi ve Teknoloji bakanımıza sunulmuştur.</a:t>
            </a:r>
          </a:p>
          <a:p>
            <a:pPr marL="342900" indent="-342900">
              <a:spcBef>
                <a:spcPts val="600"/>
              </a:spcBef>
              <a:spcAft>
                <a:spcPts val="600"/>
              </a:spcAft>
              <a:buAutoNum type="alphaLcParenR"/>
            </a:pPr>
            <a:r>
              <a:rPr lang="tr-TR" b="1" dirty="0">
                <a:solidFill>
                  <a:schemeClr val="tx2">
                    <a:lumMod val="75000"/>
                    <a:lumOff val="25000"/>
                  </a:schemeClr>
                </a:solidFill>
                <a:latin typeface=""/>
              </a:rPr>
              <a:t>Haliç AI TEKMER girişimcilerine Üniversitemiz imtiyazlı hisse ile ortak olacak, girişimciler de TEKMER A.Ş. ye ortak olacaklardır. (Yenilikçi finansman modeli)</a:t>
            </a:r>
          </a:p>
          <a:p>
            <a:pPr marL="342900" indent="-342900">
              <a:spcBef>
                <a:spcPts val="600"/>
              </a:spcBef>
              <a:spcAft>
                <a:spcPts val="600"/>
              </a:spcAft>
              <a:buAutoNum type="alphaLcParenR"/>
            </a:pPr>
            <a:r>
              <a:rPr lang="tr-TR" b="1" dirty="0">
                <a:solidFill>
                  <a:schemeClr val="tx2">
                    <a:lumMod val="75000"/>
                    <a:lumOff val="25000"/>
                  </a:schemeClr>
                </a:solidFill>
                <a:latin typeface=""/>
              </a:rPr>
              <a:t>AINALYZE marka HI Center Girişimcimiz Türk </a:t>
            </a:r>
            <a:r>
              <a:rPr lang="tr-TR" b="1" dirty="0" err="1">
                <a:solidFill>
                  <a:schemeClr val="tx2">
                    <a:lumMod val="75000"/>
                    <a:lumOff val="25000"/>
                  </a:schemeClr>
                </a:solidFill>
                <a:latin typeface=""/>
              </a:rPr>
              <a:t>Health</a:t>
            </a:r>
            <a:r>
              <a:rPr lang="tr-TR" b="1" dirty="0">
                <a:solidFill>
                  <a:schemeClr val="tx2">
                    <a:lumMod val="75000"/>
                    <a:lumOff val="25000"/>
                  </a:schemeClr>
                </a:solidFill>
                <a:latin typeface=""/>
              </a:rPr>
              <a:t> adı ile şirketleşmiştir. Bu girişim Türkiye’nin uzay yolculuğunda denenen projemizdir.</a:t>
            </a:r>
            <a:endParaRPr lang="tr-TR" b="1" dirty="0">
              <a:solidFill>
                <a:srgbClr val="0817B9"/>
              </a:solidFill>
              <a:latin typeface="Poppins" pitchFamily="2" charset="77"/>
              <a:cs typeface="Poppins" pitchFamily="2" charset="77"/>
            </a:endParaRPr>
          </a:p>
        </p:txBody>
      </p:sp>
      <p:sp>
        <p:nvSpPr>
          <p:cNvPr id="8" name="TextBox 5">
            <a:extLst>
              <a:ext uri="{FF2B5EF4-FFF2-40B4-BE49-F238E27FC236}">
                <a16:creationId xmlns:a16="http://schemas.microsoft.com/office/drawing/2014/main" id="{703EEBA6-77C1-9210-EB1C-79FEB483EC97}"/>
              </a:ext>
            </a:extLst>
          </p:cNvPr>
          <p:cNvSpPr txBox="1"/>
          <p:nvPr/>
        </p:nvSpPr>
        <p:spPr>
          <a:xfrm>
            <a:off x="1640635" y="1359407"/>
            <a:ext cx="8143598" cy="734214"/>
          </a:xfrm>
          <a:prstGeom prst="rect">
            <a:avLst/>
          </a:prstGeom>
          <a:noFill/>
        </p:spPr>
        <p:txBody>
          <a:bodyPr wrap="square" rtlCol="0">
            <a:spAutoFit/>
          </a:bodyPr>
          <a:lstStyle/>
          <a:p>
            <a:pPr algn="l"/>
            <a:r>
              <a:rPr lang="tr-TR" sz="2000" b="1" i="0" dirty="0">
                <a:solidFill>
                  <a:schemeClr val="tx2">
                    <a:lumMod val="75000"/>
                    <a:lumOff val="25000"/>
                  </a:schemeClr>
                </a:solidFill>
                <a:effectLst/>
                <a:latin typeface="Poppins" pitchFamily="2" charset="0"/>
              </a:rPr>
              <a:t>Ticarileşme, Teknoloji Transferi, Patent, Fikri Mülkiyet ve İş Birlikleri Komisyonu</a:t>
            </a:r>
            <a:r>
              <a:rPr lang="en-TR" dirty="0"/>
              <a:t> </a:t>
            </a:r>
          </a:p>
        </p:txBody>
      </p:sp>
    </p:spTree>
    <p:extLst>
      <p:ext uri="{BB962C8B-B14F-4D97-AF65-F5344CB8AC3E}">
        <p14:creationId xmlns:p14="http://schemas.microsoft.com/office/powerpoint/2010/main" val="229403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Grp="1" noChangeAspect="1"/>
          </p:cNvPicPr>
          <p:nvPr>
            <p:ph idx="1"/>
          </p:nvPr>
        </p:nvPicPr>
        <p:blipFill>
          <a:blip r:embed="rId2"/>
          <a:stretch>
            <a:fillRect/>
          </a:stretch>
        </p:blipFill>
        <p:spPr>
          <a:xfrm>
            <a:off x="0" y="0"/>
            <a:ext cx="12192000" cy="6848323"/>
          </a:xfrm>
          <a:prstGeom prst="rect">
            <a:avLst/>
          </a:prstGeom>
        </p:spPr>
      </p:pic>
      <p:sp>
        <p:nvSpPr>
          <p:cNvPr id="5" name="Metin kutusu 4"/>
          <p:cNvSpPr txBox="1"/>
          <p:nvPr/>
        </p:nvSpPr>
        <p:spPr>
          <a:xfrm>
            <a:off x="134755" y="2239200"/>
            <a:ext cx="4996540" cy="4262705"/>
          </a:xfrm>
          <a:prstGeom prst="rect">
            <a:avLst/>
          </a:prstGeom>
          <a:noFill/>
        </p:spPr>
        <p:txBody>
          <a:bodyPr wrap="square" rtlCol="0">
            <a:spAutoFit/>
          </a:bodyPr>
          <a:lstStyle/>
          <a:p>
            <a:pPr>
              <a:spcAft>
                <a:spcPts val="600"/>
              </a:spcAft>
            </a:pPr>
            <a:r>
              <a:rPr lang="tr-TR" dirty="0">
                <a:solidFill>
                  <a:srgbClr val="0070C0"/>
                </a:solidFill>
                <a:latin typeface="Poppins"/>
              </a:rPr>
              <a:t>Üniversitemiz 			1998</a:t>
            </a:r>
          </a:p>
          <a:p>
            <a:pPr>
              <a:spcAft>
                <a:spcPts val="600"/>
              </a:spcAft>
            </a:pPr>
            <a:r>
              <a:rPr lang="tr-TR" dirty="0">
                <a:solidFill>
                  <a:srgbClr val="0070C0"/>
                </a:solidFill>
                <a:latin typeface="Poppins"/>
              </a:rPr>
              <a:t>BAP				2019</a:t>
            </a:r>
          </a:p>
          <a:p>
            <a:pPr>
              <a:spcAft>
                <a:spcPts val="600"/>
              </a:spcAft>
            </a:pPr>
            <a:r>
              <a:rPr lang="tr-TR" dirty="0">
                <a:solidFill>
                  <a:srgbClr val="0070C0"/>
                </a:solidFill>
                <a:latin typeface="Poppins"/>
              </a:rPr>
              <a:t>Haliç BİLTEK			2012</a:t>
            </a:r>
          </a:p>
          <a:p>
            <a:pPr>
              <a:spcAft>
                <a:spcPts val="600"/>
              </a:spcAft>
            </a:pPr>
            <a:r>
              <a:rPr lang="tr-TR" dirty="0">
                <a:solidFill>
                  <a:srgbClr val="0070C0"/>
                </a:solidFill>
                <a:latin typeface="Poppins"/>
              </a:rPr>
              <a:t>TTO 				2020 </a:t>
            </a:r>
          </a:p>
          <a:p>
            <a:pPr>
              <a:spcAft>
                <a:spcPts val="600"/>
              </a:spcAft>
            </a:pPr>
            <a:r>
              <a:rPr lang="tr-TR" dirty="0">
                <a:solidFill>
                  <a:srgbClr val="0070C0"/>
                </a:solidFill>
                <a:latin typeface="Poppins"/>
              </a:rPr>
              <a:t>HI Center 			2022 </a:t>
            </a:r>
          </a:p>
          <a:p>
            <a:pPr>
              <a:spcAft>
                <a:spcPts val="600"/>
              </a:spcAft>
            </a:pPr>
            <a:r>
              <a:rPr lang="tr-TR" dirty="0">
                <a:solidFill>
                  <a:srgbClr val="0070C0"/>
                </a:solidFill>
                <a:latin typeface="Poppins"/>
              </a:rPr>
              <a:t>Haliç Araştırmaları Merkezi 	2022 </a:t>
            </a:r>
          </a:p>
          <a:p>
            <a:pPr>
              <a:spcAft>
                <a:spcPts val="600"/>
              </a:spcAft>
            </a:pPr>
            <a:r>
              <a:rPr lang="tr-TR" dirty="0">
                <a:solidFill>
                  <a:srgbClr val="0070C0"/>
                </a:solidFill>
                <a:latin typeface="Poppins"/>
              </a:rPr>
              <a:t>Sürdürülebilir Enerji Tek.		2022</a:t>
            </a:r>
          </a:p>
          <a:p>
            <a:pPr>
              <a:spcAft>
                <a:spcPts val="600"/>
              </a:spcAft>
            </a:pPr>
            <a:r>
              <a:rPr lang="tr-TR" dirty="0">
                <a:solidFill>
                  <a:srgbClr val="0070C0"/>
                </a:solidFill>
                <a:latin typeface="Poppins"/>
              </a:rPr>
              <a:t>ARGEP				2023 </a:t>
            </a:r>
          </a:p>
          <a:p>
            <a:pPr>
              <a:spcAft>
                <a:spcPts val="600"/>
              </a:spcAft>
            </a:pPr>
            <a:r>
              <a:rPr lang="tr-TR" dirty="0">
                <a:solidFill>
                  <a:srgbClr val="0070C0"/>
                </a:solidFill>
                <a:latin typeface="Poppins"/>
              </a:rPr>
              <a:t>İMSAM (İSTKA) 			2023</a:t>
            </a:r>
          </a:p>
          <a:p>
            <a:pPr>
              <a:spcAft>
                <a:spcPts val="600"/>
              </a:spcAft>
            </a:pPr>
            <a:r>
              <a:rPr lang="tr-TR" dirty="0">
                <a:solidFill>
                  <a:srgbClr val="0070C0"/>
                </a:solidFill>
                <a:latin typeface="Poppins"/>
              </a:rPr>
              <a:t>KADİD				2024</a:t>
            </a:r>
          </a:p>
          <a:p>
            <a:pPr>
              <a:spcAft>
                <a:spcPts val="600"/>
              </a:spcAft>
            </a:pPr>
            <a:endParaRPr lang="tr-TR" dirty="0">
              <a:solidFill>
                <a:srgbClr val="0070C0"/>
              </a:solidFill>
              <a:latin typeface="Poppins"/>
            </a:endParaRPr>
          </a:p>
          <a:p>
            <a:pPr>
              <a:spcAft>
                <a:spcPts val="600"/>
              </a:spcAft>
            </a:pPr>
            <a:r>
              <a:rPr lang="tr-TR" dirty="0">
                <a:solidFill>
                  <a:srgbClr val="0070C0"/>
                </a:solidFill>
                <a:latin typeface="Poppins"/>
              </a:rPr>
              <a:t>HALİÇ AI TEKMER 		2025</a:t>
            </a:r>
            <a:endParaRPr lang="tr-TR" dirty="0">
              <a:solidFill>
                <a:srgbClr val="0070C0"/>
              </a:solidFill>
            </a:endParaRPr>
          </a:p>
        </p:txBody>
      </p:sp>
      <p:sp>
        <p:nvSpPr>
          <p:cNvPr id="6" name="Dikdörtgen 5"/>
          <p:cNvSpPr/>
          <p:nvPr/>
        </p:nvSpPr>
        <p:spPr>
          <a:xfrm>
            <a:off x="1934678" y="1278505"/>
            <a:ext cx="6790222" cy="646331"/>
          </a:xfrm>
          <a:prstGeom prst="rect">
            <a:avLst/>
          </a:prstGeom>
        </p:spPr>
        <p:txBody>
          <a:bodyPr wrap="square">
            <a:spAutoFit/>
          </a:bodyPr>
          <a:lstStyle/>
          <a:p>
            <a:r>
              <a:rPr lang="tr-TR" b="1" dirty="0">
                <a:solidFill>
                  <a:srgbClr val="0070C0"/>
                </a:solidFill>
                <a:latin typeface="Poppins" pitchFamily="2" charset="0"/>
              </a:rPr>
              <a:t>Ticarileşme, Teknoloji Transferi, Patent, Fikri Mülkiyet ve İş Birlikleri Komisyonu</a:t>
            </a:r>
          </a:p>
        </p:txBody>
      </p:sp>
      <p:sp>
        <p:nvSpPr>
          <p:cNvPr id="3" name="Metin kutusu 2"/>
          <p:cNvSpPr txBox="1"/>
          <p:nvPr/>
        </p:nvSpPr>
        <p:spPr>
          <a:xfrm>
            <a:off x="5642042" y="3443590"/>
            <a:ext cx="5846323" cy="1569660"/>
          </a:xfrm>
          <a:prstGeom prst="rect">
            <a:avLst/>
          </a:prstGeom>
          <a:noFill/>
        </p:spPr>
        <p:txBody>
          <a:bodyPr wrap="square" rtlCol="0">
            <a:spAutoFit/>
          </a:bodyPr>
          <a:lstStyle/>
          <a:p>
            <a:r>
              <a:rPr lang="tr-TR" sz="2400" b="1" dirty="0">
                <a:solidFill>
                  <a:srgbClr val="0070C0"/>
                </a:solidFill>
                <a:latin typeface="Calibri" panose="020F0502020204030204" pitchFamily="34" charset="0"/>
              </a:rPr>
              <a:t>Fikri ve Sınai Mülkiyet Hakları konusunda yeni ve yenilikçi bir strateji hayata geçirilmiştir.</a:t>
            </a:r>
          </a:p>
          <a:p>
            <a:endParaRPr lang="tr-TR" sz="2400" dirty="0"/>
          </a:p>
        </p:txBody>
      </p:sp>
    </p:spTree>
    <p:extLst>
      <p:ext uri="{BB962C8B-B14F-4D97-AF65-F5344CB8AC3E}">
        <p14:creationId xmlns:p14="http://schemas.microsoft.com/office/powerpoint/2010/main" val="929711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703EEBA6-77C1-9210-EB1C-79FEB483EC97}"/>
              </a:ext>
            </a:extLst>
          </p:cNvPr>
          <p:cNvSpPr txBox="1"/>
          <p:nvPr/>
        </p:nvSpPr>
        <p:spPr>
          <a:xfrm>
            <a:off x="2042415" y="1395747"/>
            <a:ext cx="7206688" cy="646331"/>
          </a:xfrm>
          <a:prstGeom prst="rect">
            <a:avLst/>
          </a:prstGeom>
          <a:noFill/>
        </p:spPr>
        <p:txBody>
          <a:bodyPr wrap="square" rtlCol="0">
            <a:spAutoFit/>
          </a:bodyPr>
          <a:lstStyle/>
          <a:p>
            <a:endParaRPr lang="en-US" b="1" dirty="0">
              <a:solidFill>
                <a:srgbClr val="0817B9"/>
              </a:solidFill>
              <a:latin typeface="Poppins" pitchFamily="2" charset="77"/>
              <a:cs typeface="Poppins" pitchFamily="2" charset="77"/>
            </a:endParaRPr>
          </a:p>
          <a:p>
            <a:r>
              <a:rPr lang="en-TR"/>
              <a:t> </a:t>
            </a:r>
            <a:endParaRPr lang="en-TR" dirty="0"/>
          </a:p>
        </p:txBody>
      </p:sp>
      <p:sp>
        <p:nvSpPr>
          <p:cNvPr id="7" name="TextBox 6">
            <a:extLst>
              <a:ext uri="{FF2B5EF4-FFF2-40B4-BE49-F238E27FC236}">
                <a16:creationId xmlns:a16="http://schemas.microsoft.com/office/drawing/2014/main" id="{DD3F2BC0-056D-C893-68C3-16646422DA19}"/>
              </a:ext>
            </a:extLst>
          </p:cNvPr>
          <p:cNvSpPr txBox="1"/>
          <p:nvPr/>
        </p:nvSpPr>
        <p:spPr>
          <a:xfrm>
            <a:off x="8942599" y="749416"/>
            <a:ext cx="2413971" cy="646331"/>
          </a:xfrm>
          <a:prstGeom prst="rect">
            <a:avLst/>
          </a:prstGeom>
          <a:noFill/>
        </p:spPr>
        <p:txBody>
          <a:bodyPr wrap="square" rtlCol="0">
            <a:spAutoFit/>
          </a:bodyPr>
          <a:lstStyle/>
          <a:p>
            <a:r>
              <a:rPr lang="en-US" dirty="0">
                <a:solidFill>
                  <a:schemeClr val="bg1"/>
                </a:solidFill>
                <a:latin typeface="Poppins" pitchFamily="2" charset="77"/>
                <a:cs typeface="Poppins" pitchFamily="2" charset="77"/>
              </a:rPr>
              <a:t>HALİÇ ÜNİVERSİTESİ</a:t>
            </a:r>
          </a:p>
          <a:p>
            <a:r>
              <a:rPr lang="en-TR" dirty="0"/>
              <a:t> </a:t>
            </a:r>
          </a:p>
        </p:txBody>
      </p:sp>
      <p:sp>
        <p:nvSpPr>
          <p:cNvPr id="3" name="Metin kutusu 2">
            <a:extLst>
              <a:ext uri="{FF2B5EF4-FFF2-40B4-BE49-F238E27FC236}">
                <a16:creationId xmlns:a16="http://schemas.microsoft.com/office/drawing/2014/main" id="{EACDEF21-6D12-5845-D645-B11792973BDA}"/>
              </a:ext>
            </a:extLst>
          </p:cNvPr>
          <p:cNvSpPr txBox="1"/>
          <p:nvPr/>
        </p:nvSpPr>
        <p:spPr>
          <a:xfrm>
            <a:off x="503040" y="2048602"/>
            <a:ext cx="10853530" cy="4801314"/>
          </a:xfrm>
          <a:prstGeom prst="rect">
            <a:avLst/>
          </a:prstGeom>
          <a:noFill/>
        </p:spPr>
        <p:txBody>
          <a:bodyPr wrap="square">
            <a:spAutoFit/>
          </a:bodyPr>
          <a:lstStyle/>
          <a:p>
            <a:pPr indent="-228600"/>
            <a:r>
              <a:rPr lang="tr-TR" b="1" dirty="0">
                <a:solidFill>
                  <a:srgbClr val="0817B9"/>
                </a:solidFill>
                <a:latin typeface="Poppins" pitchFamily="2" charset="77"/>
                <a:cs typeface="Poppins" pitchFamily="2" charset="77"/>
              </a:rPr>
              <a:t>2)  Kurumun stratejik hedefleri ve bu hedeflerin bölgesel/ulusal kalkınma hedefleri içerisindeki yeri, </a:t>
            </a:r>
          </a:p>
          <a:p>
            <a:pPr indent="-228600"/>
            <a:endParaRPr lang="tr-TR" b="1" dirty="0">
              <a:solidFill>
                <a:srgbClr val="0817B9"/>
              </a:solidFill>
              <a:latin typeface="Poppins" pitchFamily="2" charset="77"/>
              <a:cs typeface="Poppins" pitchFamily="2" charset="77"/>
            </a:endParaRPr>
          </a:p>
          <a:p>
            <a:pPr marL="57150" indent="-285750">
              <a:buFont typeface="Arial" panose="020B0604020202020204" pitchFamily="34" charset="0"/>
              <a:buChar char="•"/>
            </a:pPr>
            <a:r>
              <a:rPr lang="tr-TR" b="1" dirty="0">
                <a:solidFill>
                  <a:schemeClr val="tx2">
                    <a:lumMod val="75000"/>
                    <a:lumOff val="25000"/>
                  </a:schemeClr>
                </a:solidFill>
                <a:latin typeface=""/>
              </a:rPr>
              <a:t>İSTKA Yapay Zeka çağrısına 1) Haliç YZ Uzmanı Yetiştirme Merkezi 2) Araçların interneti alanında yapay zeka tabanlı … konulu projelerle ile başvuru yapılmıştır. İTO, İÜ Cerrahpaşa, </a:t>
            </a:r>
            <a:r>
              <a:rPr lang="tr-TR" b="1" dirty="0" err="1">
                <a:solidFill>
                  <a:schemeClr val="tx2">
                    <a:lumMod val="75000"/>
                    <a:lumOff val="25000"/>
                  </a:schemeClr>
                </a:solidFill>
                <a:latin typeface=""/>
              </a:rPr>
              <a:t>Eyüpsultan</a:t>
            </a:r>
            <a:r>
              <a:rPr lang="tr-TR" b="1" dirty="0">
                <a:solidFill>
                  <a:schemeClr val="tx2">
                    <a:lumMod val="75000"/>
                    <a:lumOff val="25000"/>
                  </a:schemeClr>
                </a:solidFill>
                <a:latin typeface=""/>
              </a:rPr>
              <a:t> Belediyesi ve sektörden firmalar  Proje ortaklarımızdır. </a:t>
            </a:r>
          </a:p>
          <a:p>
            <a:pPr marL="57150" indent="-285750">
              <a:buFont typeface="Arial" panose="020B0604020202020204" pitchFamily="34" charset="0"/>
              <a:buChar char="•"/>
            </a:pPr>
            <a:endParaRPr lang="tr-TR" b="1" dirty="0">
              <a:solidFill>
                <a:schemeClr val="tx2">
                  <a:lumMod val="75000"/>
                  <a:lumOff val="25000"/>
                </a:schemeClr>
              </a:solidFill>
              <a:latin typeface=""/>
            </a:endParaRPr>
          </a:p>
          <a:p>
            <a:pPr marL="57150" indent="-285750">
              <a:buFont typeface="Arial" panose="020B0604020202020204" pitchFamily="34" charset="0"/>
              <a:buChar char="•"/>
            </a:pPr>
            <a:r>
              <a:rPr lang="tr-TR" b="1" dirty="0">
                <a:solidFill>
                  <a:schemeClr val="tx2">
                    <a:lumMod val="75000"/>
                    <a:lumOff val="25000"/>
                  </a:schemeClr>
                </a:solidFill>
                <a:latin typeface=""/>
              </a:rPr>
              <a:t>Bitirme Projelerinden Doktora tezlerine kadar konuların belirlenmesi aşamasından, ticarileşme aşamasına kadar her adımda komisyon kararlarının dikkate  alınması için bir strateji hazırlığı içindeyiz.</a:t>
            </a:r>
          </a:p>
          <a:p>
            <a:pPr marL="57150" indent="-285750">
              <a:buFont typeface="Arial" panose="020B0604020202020204" pitchFamily="34" charset="0"/>
              <a:buChar char="•"/>
            </a:pPr>
            <a:endParaRPr lang="tr-TR" b="1" dirty="0">
              <a:solidFill>
                <a:schemeClr val="tx2">
                  <a:lumMod val="75000"/>
                  <a:lumOff val="25000"/>
                </a:schemeClr>
              </a:solidFill>
              <a:latin typeface=""/>
            </a:endParaRPr>
          </a:p>
          <a:p>
            <a:pPr marL="57150" indent="-285750">
              <a:buFont typeface="Arial" panose="020B0604020202020204" pitchFamily="34" charset="0"/>
              <a:buChar char="•"/>
            </a:pPr>
            <a:r>
              <a:rPr lang="tr-TR" b="1" dirty="0">
                <a:solidFill>
                  <a:schemeClr val="tx2">
                    <a:lumMod val="75000"/>
                    <a:lumOff val="25000"/>
                  </a:schemeClr>
                </a:solidFill>
                <a:latin typeface=""/>
              </a:rPr>
              <a:t>Ticarileşme potansiyeli olan proje ve patent fikirlerine azami destek verilmektedir. Patent hak sahipliği % 80 buluşçunun, % 20 Üniversitenin şekilde yenilikçi bir model uygulamaya konmuştur.</a:t>
            </a:r>
          </a:p>
          <a:p>
            <a:pPr marL="57150" indent="-285750">
              <a:buFont typeface="Arial" panose="020B0604020202020204" pitchFamily="34" charset="0"/>
              <a:buChar char="•"/>
            </a:pPr>
            <a:endParaRPr lang="tr-TR" b="1" dirty="0">
              <a:solidFill>
                <a:schemeClr val="tx2">
                  <a:lumMod val="75000"/>
                  <a:lumOff val="25000"/>
                </a:schemeClr>
              </a:solidFill>
              <a:latin typeface=""/>
            </a:endParaRPr>
          </a:p>
          <a:p>
            <a:pPr marL="57150" indent="-285750">
              <a:buFont typeface="Arial" panose="020B0604020202020204" pitchFamily="34" charset="0"/>
              <a:buChar char="•"/>
            </a:pPr>
            <a:r>
              <a:rPr lang="tr-TR" b="1" dirty="0">
                <a:solidFill>
                  <a:schemeClr val="tx2">
                    <a:lumMod val="75000"/>
                    <a:lumOff val="25000"/>
                  </a:schemeClr>
                </a:solidFill>
                <a:latin typeface=""/>
              </a:rPr>
              <a:t>Patent başvurusu yapılan Akademisyen ve/veya öğrencilerimiz, ön kuluçkaya değerlendirme yapılmadan kabul edilmektedir. </a:t>
            </a:r>
          </a:p>
          <a:p>
            <a:pPr indent="-228600"/>
            <a:endParaRPr lang="tr-TR" b="1" dirty="0">
              <a:solidFill>
                <a:srgbClr val="0817B9"/>
              </a:solidFill>
              <a:latin typeface="Poppins" pitchFamily="2" charset="77"/>
              <a:cs typeface="Poppins" pitchFamily="2" charset="77"/>
            </a:endParaRPr>
          </a:p>
        </p:txBody>
      </p:sp>
      <p:sp>
        <p:nvSpPr>
          <p:cNvPr id="8" name="TextBox 5">
            <a:extLst>
              <a:ext uri="{FF2B5EF4-FFF2-40B4-BE49-F238E27FC236}">
                <a16:creationId xmlns:a16="http://schemas.microsoft.com/office/drawing/2014/main" id="{703EEBA6-77C1-9210-EB1C-79FEB483EC97}"/>
              </a:ext>
            </a:extLst>
          </p:cNvPr>
          <p:cNvSpPr txBox="1"/>
          <p:nvPr/>
        </p:nvSpPr>
        <p:spPr>
          <a:xfrm>
            <a:off x="1895937" y="1364969"/>
            <a:ext cx="7847861" cy="707886"/>
          </a:xfrm>
          <a:prstGeom prst="rect">
            <a:avLst/>
          </a:prstGeom>
          <a:noFill/>
        </p:spPr>
        <p:txBody>
          <a:bodyPr wrap="square" rtlCol="0">
            <a:spAutoFit/>
          </a:bodyPr>
          <a:lstStyle/>
          <a:p>
            <a:pPr algn="l"/>
            <a:r>
              <a:rPr lang="tr-TR" sz="2000" b="1" i="0" dirty="0">
                <a:solidFill>
                  <a:schemeClr val="tx2">
                    <a:lumMod val="75000"/>
                    <a:lumOff val="25000"/>
                  </a:schemeClr>
                </a:solidFill>
                <a:effectLst/>
                <a:latin typeface="Poppins" pitchFamily="2" charset="0"/>
              </a:rPr>
              <a:t>Ticarileşme, Teknoloji Transferi, Patent, Fikrî Mülkiyet ve İş Birlikleri Komisyonu</a:t>
            </a:r>
            <a:r>
              <a:rPr lang="en-TR" dirty="0"/>
              <a:t> </a:t>
            </a:r>
          </a:p>
        </p:txBody>
      </p:sp>
    </p:spTree>
    <p:extLst>
      <p:ext uri="{BB962C8B-B14F-4D97-AF65-F5344CB8AC3E}">
        <p14:creationId xmlns:p14="http://schemas.microsoft.com/office/powerpoint/2010/main" val="1810533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and white frame&#10;&#10;AI-generated content may be incorrect.">
            <a:extLst>
              <a:ext uri="{FF2B5EF4-FFF2-40B4-BE49-F238E27FC236}">
                <a16:creationId xmlns:a16="http://schemas.microsoft.com/office/drawing/2014/main" id="{4C2B7870-2272-F65A-70F2-B51B4593B6A7}"/>
              </a:ext>
            </a:extLst>
          </p:cNvPr>
          <p:cNvPicPr>
            <a:picLocks noChangeAspect="1"/>
          </p:cNvPicPr>
          <p:nvPr/>
        </p:nvPicPr>
        <p:blipFill>
          <a:blip r:embed="rId3"/>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703EEBA6-77C1-9210-EB1C-79FEB483EC97}"/>
              </a:ext>
            </a:extLst>
          </p:cNvPr>
          <p:cNvSpPr txBox="1"/>
          <p:nvPr/>
        </p:nvSpPr>
        <p:spPr>
          <a:xfrm>
            <a:off x="2042415" y="1395747"/>
            <a:ext cx="7206688" cy="646331"/>
          </a:xfrm>
          <a:prstGeom prst="rect">
            <a:avLst/>
          </a:prstGeom>
          <a:noFill/>
        </p:spPr>
        <p:txBody>
          <a:bodyPr wrap="square" rtlCol="0">
            <a:spAutoFit/>
          </a:bodyPr>
          <a:lstStyle/>
          <a:p>
            <a:endParaRPr lang="en-US" b="1" dirty="0">
              <a:solidFill>
                <a:srgbClr val="0817B9"/>
              </a:solidFill>
              <a:latin typeface="Poppins" pitchFamily="2" charset="77"/>
              <a:cs typeface="Poppins" pitchFamily="2" charset="77"/>
            </a:endParaRPr>
          </a:p>
          <a:p>
            <a:r>
              <a:rPr lang="en-TR"/>
              <a:t> </a:t>
            </a:r>
            <a:endParaRPr lang="en-TR" dirty="0"/>
          </a:p>
        </p:txBody>
      </p:sp>
      <p:sp>
        <p:nvSpPr>
          <p:cNvPr id="7" name="TextBox 6">
            <a:extLst>
              <a:ext uri="{FF2B5EF4-FFF2-40B4-BE49-F238E27FC236}">
                <a16:creationId xmlns:a16="http://schemas.microsoft.com/office/drawing/2014/main" id="{DD3F2BC0-056D-C893-68C3-16646422DA19}"/>
              </a:ext>
            </a:extLst>
          </p:cNvPr>
          <p:cNvSpPr txBox="1"/>
          <p:nvPr/>
        </p:nvSpPr>
        <p:spPr>
          <a:xfrm>
            <a:off x="8942599" y="749416"/>
            <a:ext cx="2413971" cy="646331"/>
          </a:xfrm>
          <a:prstGeom prst="rect">
            <a:avLst/>
          </a:prstGeom>
          <a:noFill/>
        </p:spPr>
        <p:txBody>
          <a:bodyPr wrap="square" rtlCol="0">
            <a:spAutoFit/>
          </a:bodyPr>
          <a:lstStyle/>
          <a:p>
            <a:r>
              <a:rPr lang="en-US" dirty="0">
                <a:solidFill>
                  <a:schemeClr val="bg1"/>
                </a:solidFill>
                <a:latin typeface="Poppins" pitchFamily="2" charset="77"/>
                <a:cs typeface="Poppins" pitchFamily="2" charset="77"/>
              </a:rPr>
              <a:t>HALİÇ ÜNİVERSİTESİ</a:t>
            </a:r>
          </a:p>
          <a:p>
            <a:r>
              <a:rPr lang="en-TR" dirty="0"/>
              <a:t> </a:t>
            </a:r>
          </a:p>
        </p:txBody>
      </p:sp>
      <p:sp>
        <p:nvSpPr>
          <p:cNvPr id="8" name="TextBox 5">
            <a:extLst>
              <a:ext uri="{FF2B5EF4-FFF2-40B4-BE49-F238E27FC236}">
                <a16:creationId xmlns:a16="http://schemas.microsoft.com/office/drawing/2014/main" id="{703EEBA6-77C1-9210-EB1C-79FEB483EC97}"/>
              </a:ext>
            </a:extLst>
          </p:cNvPr>
          <p:cNvSpPr txBox="1"/>
          <p:nvPr/>
        </p:nvSpPr>
        <p:spPr>
          <a:xfrm>
            <a:off x="1803797" y="1416512"/>
            <a:ext cx="7847861" cy="707886"/>
          </a:xfrm>
          <a:prstGeom prst="rect">
            <a:avLst/>
          </a:prstGeom>
          <a:noFill/>
        </p:spPr>
        <p:txBody>
          <a:bodyPr wrap="square" rtlCol="0">
            <a:spAutoFit/>
          </a:bodyPr>
          <a:lstStyle/>
          <a:p>
            <a:pPr algn="l"/>
            <a:r>
              <a:rPr lang="tr-TR" sz="2000" b="1" i="0" dirty="0">
                <a:solidFill>
                  <a:schemeClr val="tx2">
                    <a:lumMod val="75000"/>
                    <a:lumOff val="25000"/>
                  </a:schemeClr>
                </a:solidFill>
                <a:effectLst/>
                <a:latin typeface="Poppins" pitchFamily="2" charset="0"/>
              </a:rPr>
              <a:t>Ticarileşme, Teknoloji Transferi, Patent, Fikri Mülkiyet ve İş Birlikleri Komisyonu</a:t>
            </a:r>
            <a:r>
              <a:rPr lang="en-TR" dirty="0"/>
              <a:t> </a:t>
            </a:r>
          </a:p>
        </p:txBody>
      </p:sp>
      <p:pic>
        <p:nvPicPr>
          <p:cNvPr id="9" name="Resim 8"/>
          <p:cNvPicPr>
            <a:picLocks noChangeAspect="1"/>
          </p:cNvPicPr>
          <p:nvPr/>
        </p:nvPicPr>
        <p:blipFill>
          <a:blip r:embed="rId4"/>
          <a:stretch>
            <a:fillRect/>
          </a:stretch>
        </p:blipFill>
        <p:spPr>
          <a:xfrm>
            <a:off x="303265" y="2405462"/>
            <a:ext cx="5674667" cy="3974255"/>
          </a:xfrm>
          <a:prstGeom prst="rect">
            <a:avLst/>
          </a:prstGeom>
        </p:spPr>
      </p:pic>
      <p:sp>
        <p:nvSpPr>
          <p:cNvPr id="2" name="Metin kutusu 1"/>
          <p:cNvSpPr txBox="1"/>
          <p:nvPr/>
        </p:nvSpPr>
        <p:spPr>
          <a:xfrm>
            <a:off x="6602931" y="3089709"/>
            <a:ext cx="184731" cy="369332"/>
          </a:xfrm>
          <a:prstGeom prst="rect">
            <a:avLst/>
          </a:prstGeom>
          <a:noFill/>
        </p:spPr>
        <p:txBody>
          <a:bodyPr wrap="none" rtlCol="0">
            <a:spAutoFit/>
          </a:bodyPr>
          <a:lstStyle/>
          <a:p>
            <a:endParaRPr lang="tr-TR" dirty="0"/>
          </a:p>
        </p:txBody>
      </p:sp>
      <p:pic>
        <p:nvPicPr>
          <p:cNvPr id="5" name="Resim 4"/>
          <p:cNvPicPr>
            <a:picLocks noChangeAspect="1"/>
          </p:cNvPicPr>
          <p:nvPr/>
        </p:nvPicPr>
        <p:blipFill>
          <a:blip r:embed="rId5"/>
          <a:stretch>
            <a:fillRect/>
          </a:stretch>
        </p:blipFill>
        <p:spPr>
          <a:xfrm>
            <a:off x="6461721" y="2405462"/>
            <a:ext cx="4674709" cy="4197469"/>
          </a:xfrm>
          <a:prstGeom prst="rect">
            <a:avLst/>
          </a:prstGeom>
        </p:spPr>
      </p:pic>
    </p:spTree>
    <p:extLst>
      <p:ext uri="{BB962C8B-B14F-4D97-AF65-F5344CB8AC3E}">
        <p14:creationId xmlns:p14="http://schemas.microsoft.com/office/powerpoint/2010/main" val="2584600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808</TotalTime>
  <Words>1255</Words>
  <Application>Microsoft Office PowerPoint</Application>
  <PresentationFormat>Geniş ekran</PresentationFormat>
  <Paragraphs>117</Paragraphs>
  <Slides>13</Slides>
  <Notes>2</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Aptos</vt:lpstr>
      <vt:lpstr>Aptos Display</vt:lpstr>
      <vt:lpstr>Arial</vt:lpstr>
      <vt:lpstr>Calibri</vt:lpstr>
      <vt:lpstr>Poppins</vt:lpstr>
      <vt:lpstr>Times New Roman</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Yelda Nur TAV</dc:creator>
  <cp:lastModifiedBy>Serkan DUMAN</cp:lastModifiedBy>
  <cp:revision>49</cp:revision>
  <dcterms:created xsi:type="dcterms:W3CDTF">2025-10-27T09:36:57Z</dcterms:created>
  <dcterms:modified xsi:type="dcterms:W3CDTF">2025-12-02T06:00:38Z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TCat_281e6218-fa64-49ac-9680-23189fa8ee9b_Version">
    <vt:lpwstr>1</vt:lpwstr>
  </property>
  <property fmtid="{D5CDD505-2E9C-101B-9397-08002B2CF9AE}" pid="3" name="STCat_281e6218-fa64-49ac-9680-23189fa8ee9b_Id">
    <vt:lpwstr>281e6218-fa64-49ac-9680-23189fa8ee9b</vt:lpwstr>
  </property>
  <property fmtid="{D5CDD505-2E9C-101B-9397-08002B2CF9AE}" pid="4" name="STCat_281e6218-fa64-49ac-9680-23189fa8ee9b_Name">
    <vt:lpwstr>Path - Ortak Alan</vt:lpwstr>
  </property>
</Properties>
</file>