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371" r:id="rId3"/>
    <p:sldId id="372" r:id="rId4"/>
    <p:sldId id="373" r:id="rId5"/>
    <p:sldId id="375" r:id="rId6"/>
    <p:sldId id="374" r:id="rId7"/>
    <p:sldId id="340" r:id="rId8"/>
    <p:sldId id="351" r:id="rId9"/>
    <p:sldId id="258" r:id="rId10"/>
    <p:sldId id="370" r:id="rId11"/>
    <p:sldId id="269" r:id="rId12"/>
    <p:sldId id="261" r:id="rId13"/>
    <p:sldId id="268" r:id="rId14"/>
    <p:sldId id="262" r:id="rId15"/>
    <p:sldId id="270" r:id="rId16"/>
    <p:sldId id="263" r:id="rId17"/>
    <p:sldId id="264" r:id="rId18"/>
    <p:sldId id="265" r:id="rId19"/>
    <p:sldId id="369" r:id="rId20"/>
    <p:sldId id="273" r:id="rId21"/>
    <p:sldId id="272" r:id="rId22"/>
    <p:sldId id="267" r:id="rId23"/>
  </p:sldIdLst>
  <p:sldSz cx="12192000" cy="6858000"/>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17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E171933-4619-4E11-9A3F-F7608DF75F80}" styleName="Orta Stil 1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p:restoredTop sz="94694"/>
  </p:normalViewPr>
  <p:slideViewPr>
    <p:cSldViewPr snapToGrid="0">
      <p:cViewPr varScale="1">
        <p:scale>
          <a:sx n="105" d="100"/>
          <a:sy n="105" d="100"/>
        </p:scale>
        <p:origin x="65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07:45:04.524"/>
    </inkml:context>
    <inkml:brush xml:id="br0">
      <inkml:brushProperty name="width" value="0.05" units="cm"/>
      <inkml:brushProperty name="height" value="0.05" units="cm"/>
      <inkml:brushProperty name="color" value="#FFFFFF"/>
    </inkml:brush>
  </inkml:definitions>
  <inkml:trace contextRef="#ctx0" brushRef="#br0">2645 692 24575,'-27'0'0,"-40"0"0,-33 0 0,39 0 0,-2 0 0,-1 0 0,2 0 0,8 0 0,3 0 0,-40 3 0,24 0 0,21 2 0,20 0 0,12-3 0,2-1 0,1-1 0,-2 0 0,0 0 0,-1 0 0,-3 0 0,-3 0 0,-4 0 0,-2 0 0,3 0 0,0 0 0,3 0 0,6-2 0,4-2 0,6-4 0,7-5 0,4-3 0,-1-2 0,-1 2 0,-3 1 0,-2 0 0,0-1 0,0-2 0,0 0 0,0 1 0,0 2 0,1 2 0,2 5 0,3 2 0,5 3 0,5 0 0,4 0 0,0-2 0,1-1 0,-3-1 0,3-1 0,3 0 0,6 1 0,10-2 0,13 0 0,19 0 0,14 1 0,6 4 0,-10 2 0,-19 2 0,-19 0 0,-24 0 0,-24 3 0,-28 6 0,-23 7 0,-19 5 0,-8-3 0,-4-6 0,2-3 0,9-6 0,16 0 0,18 1 0,18-1 0,16-1 0,10 0 0,7-2 0,0 0 0,-2 0 0,1 0 0,0 0 0,-1 0 0,2 0 0,3 0 0,4 0 0,3 3 0,0 1 0,1 3 0,7 0 0,5-4 0,6-1 0,1-2 0,-3 0 0,-5 0 0,-12 0 0,-24 0 0,-28 3 0,-22 2 0,-6 3 0,3 2 0,17 0 0,11-3 0,10-1 0,9-2 0,2 1 0,2-1 0,-1-2 0,-2 0 0,-1-2 0,-2 0 0,0 0 0,5 0 0,9 2 0,12 1 0,20 1 0,9 1 0,0-2 0,-3-1 0,-10-2 0,2-2 0,0-3 0,-2-3 0,-5-4 0,-4 3 0,-5 1 0,-2 2 0,-2 0 0,-2 0 0,0 1 0,0 3 0,0 1 0,-2 1 0,0-2 0,0-1 0,1 0 0,7-1 0,7 2 0,11-3 0,7 0 0,0 2 0,-2-1 0,-6 1 0,-6 0 0,-5 1 0,-6 2 0,-7-1 0,-6-1 0,-7-1 0,-13 5 0,-21 9 0,-16 9 0,-11 6 0,9 1 0,16-7 0,14-4 0,13-7 0,5-3 0,5-2 0,5-1 0,5-2 0,5-1 0,11 0 0,9-1 0,8-6 0,0-3 0,-5-3 0,-4-1 0,-6 3 0,-4 2 0,-6 1 0,-3 2 0,-3 0 0,-2-2 0,-2 0 0,-3-1 0,-9-7 0,-12-4 0,-7 0 0,-3 2 0,5 8 0,8 4 0,3 3 0,2 2 0,2 1 0,0 0 0,2 0 0,-1 0 0,-4 0 0,-6 2 0,-4 1 0,-2 3 0,2 1 0,6-3 0,6 1 0,7-2 0,8-1 0,13 0 0,15-7 0,20-7 0,6-5 0,-8-1 0,-14 2 0,-21 3 0,-10 2 0,-18 1 0,-29 5 0,-30 2 0,-26 8 0,44 0 0,0 2 0,-40 10 0,21 5 0,26-4 0,22-3 0,14-2 0,7-4 0,6-2 0,9-3 0,10-2 0,13 0 0,6-2 0,2 0 0,-1 0 0,2 0 0,1-5 0,2-3 0,1-3 0,-5-2 0,-3 4 0,-5 0 0,-7 2 0,-3 3 0,-5 0 0,-2 2 0,-2 0 0,-3-2 0,-1 0 0,-1-2 0,2-3 0,2-2 0,5-4 0,9-5 0,9-7 0,9-5 0,3-4 0,-3 2 0,-8 4 0,-10 4 0,-10 8 0,-8 2 0,-6 1 0,-3 2 0,-8-1 0,-8 5 0,-8 3 0,-7 4 0,-2 1 0,0 1 0,0 1 0,3 3 0,5 3 0,3 0 0,4 1 0,4-2 0,4 1 0,2 1 0,1 1 0,2 0 0,5-3 0,7-3 0,9-3 0,4-2 0,-2-2 0,-10 0 0,-23-1 0,-31 3 0,-21 2 0,-15 1 0,4 4 0,18 5 0,19 5 0,21 0 0,17-5 0,13-5 0,10-3 0,7-2 0,2 0 0,-3 0 0,-4 0 0,-4-4 0,-2-4 0,-3-3 0,-5-4 0,-6 5 0,-12 2 0,-11 5 0,-10 4 0,-3 5 0,4 6 0,9 2 0,9-3 0,18-9 0,18-13 0,15-10 0,6-6 0,-3 3 0,-9 3 0,-13 6 0,-11 5 0,-12 5 0,-17 3 0,-12 4 0,-8 5 0,-4 6 0,5 4 0,8 2 0,7-2 0,9-4 0,7-3 0,5-2 0,9-3 0,7-2 0,10 1 0,8 1 0,9 2 0,0 0 0,-1-2 0,-5-3 0,-8-2 0,-4 0 0,-5-1 0,-5-3 0,-7-1 0,-6-1 0,-12 1 0,-13 5 0,-9 5 0,-1 7 0,6 5 0,12 0 0,10-4 0,9-5 0,14-5 0,8-5 0,5-2 0,-1-3 0,-5-2 0,-8 0 0,-7 1 0,-14 1 0,-22 3 0,-22 1 0,-17 4 0,0 5 0,15 3 0,21 0 0,28-1 0,23-9 0,21-8 0,10-7 0,-3-2 0,-9 1 0,-11 3 0,-9 3 0,-14 2 0,-9 5 0,-19 2 0,-21 8 0,-19 9 0,-16 9 0,-2 7 0,10-3 0,18-4 0,21-7 0,18-6 0,14-4 0,11-6 0,14-1 0,12-1 0,11-4 0,6-2 0,0-6 0,-3 2 0,-9 1 0,-12 3 0,-10 2 0,-7-1 0,-6 0 0,-6 0 0,-9 2 0,-13 3 0,-13 9 0,-7 6 0,4 5 0,9-1 0,14-12 0,19-13 0,21-14 0,21-10 0,16-4 0,12 1 0,-2 5 0,-8 9 0,-18 8 0,-18 6 0,-18 5 0,-13 3 0,-13 7 0,-12 8 0,-9 5 0,-5 3 0,0-4 0,3-1 0,10-4 0,8-3 0,10-8 0,16-10 0,16-10 0,11-4 0,2 0 0,-6 2 0,-16 7 0,-16 3 0,-16 6 0,-10 7 0,-2 4 0,3 5 0,10 2 0,12-5 0,18-7 0,21-13 0,19-11 0,13-7 0,5-1 0,-4 6 0,-12 8 0,-15 6 0,-19 6 0,-16 3 0,-22 6 0,-17 9 0,-11 9 0,0 2 0,14-5 0,15-8 0,19-14 0,18-12 0,14-11 0,8-4 0,-5 3 0,-8 7 0,-14 8 0,-17 7 0,-23 12 0,-21 12 0,-9 10 0,2 3 0,13-7 0,23-9 0,24-16 0,26-17 0,20-13 0,8-6 0,-3 5 0,-14 8 0,-16 8 0,-15 6 0,-24 10 0,-23 14 0,-17 11 0,-5 7 0,13-5 0,18-11 0,22-15 0,22-16 0,20-14 0,7-10 0,-1 1 0,-10 6 0,-15 12 0,-24 11 0,-22 14 0,-17 11 0,-3 6 0,19-8 0,24-17 0,28-16 0,12-9 0,2 1 0,-7 7 0,-18 8 0,-24 14 0,-25 15 0,-18 10 0,1 3 0,21-13 0,25-20 0,28-18 0,20-15 0,10-6 0,0 2 0,-10 9 0,-19 10 0,-29 20 0,-27 20 0,-23 15 0,-5 5 0,15-9 0,25-16 0,23-16 0,23-16 0,16-14 0,6-5 0,-4 3 0,-12 9 0,-15 10 0,-19 10 0,-27 20 0,-32 24 0,20-14 0,-1 2 0,-1 3 0,2-1 0,-26 21 0,31-20 0,34-22 0,31-22 0,26-18 0,10-11 0,-3 0 0,-14 7 0,-17 12 0,-17 12 0,-18 12 0,-20 15 0,-16 10 0,0 0 0,10-10 0,30-25 0,29-23 0,20-12 0,7-3 0,-8 11 0,-12 13 0,-12 10 0,-24 17 0,-24 17 0,-14 6 0,-1 0 0,14-14 0,20-16 0,17-15 0,13-13 0,7-3 0,-1 2 0,-7 10 0,-13 10 0,-13 8 0,-20 15 0,-22 17 0,-9 9 0,0 0 0,19-11 0,22-19 0,29-19 0,20-14 0,13-9 0,0 0 0,-10 10 0,-11 7 0,-16 12 0,-20 13 0,-17 12 0,-11 6 0,3 0 0,13-14 0,17-17 0,25-21 0,23-18 0,19-6 0,5 1 0,-12 13 0,-19 14 0,-22 12 0,-21 12 0,-25 15 0,-20 14 0,-5 7 0,7-6 0,21-16 0,24-22 0,25-16 0,12-9 0,5 2 0,-8 10 0,-15 9 0,-25 13 0,-31 20 0,-32 22 0,28-17 0,0 0 0,1 0 0,2-1 0,-21 16 0,27-23 0,30-24 0,29-22 0,22-18 0,10-8 0,-5 1 0,-11 8 0,-19 12 0,-20 12 0,-19 19 0,-12 11 0,4 1 0,15-6 0,17-17 0,14-8 0,4-2 0,-3 3 0,-4 4 0,-1 2 0,0-1 0,10 1 0,7 1 0,-1 4 0,-2 2 0,-11 2 0,-3 0 0,-5 4 0,-6 5 0,-9 5 0,-15 12 0,-19 10 0,-19 11 0,-11 6 0,2-3 0,13-7 0,15-14 0,19-10 0,16-14 0,23-17 0,27-22 0,24-19 0,-31 21 0,1 0 0,33-27 0,-18 12 0,-28 18 0,-33 13 0,-39 17 0,-33 18 0,-16 7 0,8 4 0,27-9 0,27-12 0,26-14 0,22-12 0,11-6 0,6 1 0,-4 6 0,-8 7 0,-4 3 0,-1 0 0,-2 0 0,0-1 0,-4 1 0,0-2 0,1-1 0,0 0 0,-1-2 0,-6 4 0,-16 9 0,-18 17 0,-14 15 0,-8 11 0,9-3 0,14-12 0,17-14 0,19-16 0,20-17 0,16-13 0,14-4 0,3 3 0,-7 9 0,-11 8 0,-13 7 0,-16 7 0,-18 9 0,-18 11 0,-11 8 0,1 0 0,12-8 0,15-16 0,20-14 0,13-13 0,6-2 0,-1 4 0,-9 8 0,-15 10 0,-21 14 0,-20 17 0,-15 12 0,-1 3 0,13-10 0,19-17 0,27-20 0,20-17 0,12-9 0,1 2 0,-9 7 0,-16 11 0,-19 11 0,-26 21 0,-21 18 0,-10 10 0,3-3 0,20-20 0,25-21 0,27-23 0,19-15 0,10-9 0,-3 4 0,-13 11 0,-18 13 0,-27 23 0,-23 17 0,-14 12 0,1 2 0,20-17 0,21-18 0,44-34 0,-3 4 0,20-13 0,-25 22 0,-13 8 0,-15 7 0,-22 15 0,-20 15 0,-9 8 0,2 0 0,17-12 0,17-13 0,15-9 0,19-15 0,17-17 0,16-13 0,8-11 0,-2 0 0,-3 6 0,-9 7 0,-9 13 0,-10 10 0,-13 8 0,-14 13 0,-21 17 0,-22 17 0,-10 11 0,-1-1 0,12-12 0,12-11 0,10-8 0,14-15 0,18-19 0,20-20 0,13-15 0,4-1 0,-7 7 0,-13 18 0,-16 20 0,-21 26 0,-21 20 0,-9 7 0,3-3 0,15-17 0,23-21 0,19-18 0,11-12 0,3-4 0,-6 7 0,-9 7 0,-8 10 0,-13 8 0,-12 9 0,-5 4 0,2-3 0,8-8 0,15-16 0,13-12 0,6-4 0,1 1 0,-6 8 0,-14 10 0,-10 13 0,-9 7 0,-1 2 0,9-4 0,7-9 0,2-2 0,-2 3 0,-10 7 0,-6 7 0,-3 3 0,4-2 0,9-8 0,6-3 0,-4 3 0,-13 14 0,-13 12 0,-6 2 0,7-10 0,15-17 0,14-11 0,7-7 0,1 0 0,-6 6 0,-9 9 0,-8 8 0,0 1 0,8-10 0,12-13 0,11-9 0,2-2 0,-5 5 0,-12 6 0,-11 6 0,-7 3 0,-5 2 0,-3 0 0,-11 1 0,-16 1 0,-13-3 0,-18-1 0,-13-2 0,39 0 0,0 0 0,-5 0 0,1 0 0,0 0 0,1 0 0,4 0 0,1 0 0,-38 0 0,16 0 0,10 0 0,8 0 0,2 0 0,2 0 0,2 0 0,5 0 0,3 0 0,1 0 0,2 0 0,2 2 0,1 0 0,6 1 0,3 1 0,5-1 0,3-1 0,0 0 0,1-2 0,1 0 0,2 0 0,1 0 0,0 0 0,-6 0 0,-3 0 0,-5 0 0,-1 0 0,-2 0 0,-2 0 0,3 0 0,4 0 0,4 0 0,5 0 0,4-3 0,7-3 0,18-5 0,20-7 0,22-6 0,23-12 0,0-2 0,-8 5 0,-15 11 0,-24 12 0,-6 6 0,-5 1 0,-2 2 0,0 1 0,0 0 0,1 0 0,5 0 0,7 0 0,5 0 0,1 0 0,-5 0 0,-6 0 0,-11 0 0,-16 4 0,-21 10 0,-26 12 0,-40 14 0,35-19 0,0-1 0,1-2 0,2-2 0,-39 9 0,32-13 0,13-5 0,9-2 0,9-2 0,6-1 0,4-2 0,1 0 0,-1 0 0,2 0 0,2-1 0,11-3 0,21-8 0,27-6 0,30-8 0,-30 12 0,3 1 0,4 0 0,0 1 0,-2 1 0,0 1 0,36-3 0,-22 5 0,-24 6 0,-19 2 0,-15 0 0,-8 0 0,-20 0 0,-14 0 0,-15 0 0,-14 5 0,-2 4 0,-1 4 0,8 3 0,14-6 0,23-4 0,26-4 0,29-9 0,28-7 0,13-5 0,-2-6 0,-11 6 0,-16 3 0,-12 5 0,-11 2 0,-14 3 0,-17 2 0,-20 3 0,-23 5 0,-13 6 0,-2 6 0,4 5 0,12-5 0,10-5 0,9-7 0,12-5 0,17-6 0,23-7 0,22-5 0,16-4 0,3 5 0,-5 4 0,-9 4 0,-13 4 0,-11 1 0,-12 3 0,-14 5 0,-17 5 0,-18 8 0,-12 6 0,-4 1 0,2-1 0,3-3 0,6-3 0,3-5 0,7-6 0,8-3 0,13-3 0,14-5 0,21-7 0,23-6 0,14-4 0,8 1 0,-6 7 0,-14 6 0,-12 5 0,-19 3 0,-16 1 0,-26 0 0,-29 6 0,-24 7 0,-18 7 0,11 1 0,21-6 0,27-9 0,29-10 0,20-9 0,23-13 0,37-11 0,15-2 0,-6 8 0,-19 13 0,-38 14 0,-22 8 0,-20 5 0,-18 5 0,-9 6 0,-4 0 0,-4-2 0,-2-2 0,1-5 0,2-3 0,9-1 0,5 0 0,4 0 0,6-3 0,1-2 0,4-2 0,10 0 0,55-3 0,2-3 0,51-2 0,-26-1 0,-17 4 0,-15 3 0,-23 2 0,-12 0 0,-16 0 0,-36 5 0,-20 1 0,-5 1 0,11 1 0,29-6 0,16 0 0,18-2 0,21-5 0,18-5 0,14-3 0,14-7 0,-3 1 0,-8 2 0,-13 2 0,-24 8 0,-17 3 0,-21 4 0,-18 0 0,-22 7 0,-5 4 0,9 2 0,22-2 0,36-6 0,23-6 0,27-13 0,7-6 0,-3-4 0,-8 3 0,-20 11 0,-13 5 0,-18 8 0,-25 6 0,-20 6 0,-15 5 0,-11 1 0,8-2 0,14-4 0,19-3 0,26-5 0,18-2 0,19-6 0,17-4 0,15-7 0,7-5 0,2 0 0,-5 0 0,-12 5 0,-14 4 0,-20 4 0,-17 3 0,-23 1 0,-22 0 0,-11 0 0,-9 0 0,9 0 0,12 0 0,12 0 0,16 0 0,8 0 0,19-2 0,10-4 0,12-2 0,-7-1 0,-6 2 0,-14 3 0,-4-2 0,-6 2 0,-5 0 0,-8 2 0,-10 2 0,-8-1 0,-9 1 0,-1 2 0,4 5 0,8 2 0,11 2 0,7 2 0,7-2 0,4 0 0,6-4 0,5-3 0,7-3 0,11-5 0,3-3 0,-2-1 0,-12 0 0,-20 2 0,-19 1 0,-25 1 0,-18 1 0,-14 2 0,1 1 0,14 2 0,17 4 0,21 5 0,13 5 0,8 4 0,5 0 0,4-1 0,4-3 0,5-6 0,4-3 0,0-1 0,0-3 0,-1-1 0,1-1 0,0-1 0,4 0 0,4-2 0,6-5 0,2-5 0,-6-2 0,-2 0 0,-7 4 0,-5 2 0,-4 0 0,-5 0 0,-5 2 0,-11 1 0,-19 2 0,-26 3 0,-22 0 0,-6 0 0,7 4 0,15 6 0,18 5 0,17 4 0,15-1 0,8-1 0,5-4 0,8-5 0,11-5 0,13-3 0,10 0 0,6-4 0,-1-7 0,-2-9 0,-6-5 0,-8 1 0,-11 5 0,-12 6 0,-15 5 0,-17 4 0,-16 6 0,-14 11 0,0 10 0,8 7 0,15 0 0,15-7 0,7-6 0,9-5 0,5-6 0,11-4 0,9-2 0,9 0 0,4-6 0,0-5 0,0-9 0,0-5 0,-4 1 0,-6 3 0,-6 8 0,-12 5 0,-16 5 0,-28 6 0,-32 6 0,-22 10 0,-7 8 0,15 1 0,22-2 0,22-4 0,16-4 0,14-4 0,12-4 0,15-5 0,17-4 0,9-3 0,10-6 0,-3-5 0,-5-7 0,-9-3 0,-10 4 0,-6 1 0,-8 6 0,-10 3 0,-12 4 0,-22 3 0,-25 6 0,-18 10 0,-7 5 0,13 5 0,25-4 0,28-8 0,33-6 0,27-8 0,19-5 0,9-6 0,8-10 0,-4-3 0,-9 2 0,-16 3 0,-21 9 0,-13 6 0,-15 7 0,-13 6 0,-6 8 0,2-2 0,9-3 0,14-5 0,5-6 0,2-1 0,-10 3 0,-19 10 0,-21 12 0,-20 7 0,-6-1 0,4-4 0,9-6 0,13-6 0,7-5 0,8-6 0,3-2 0,0 0 0,2 0 0,-2 0 0,3-1 0,3-5 0,5-6 0,13-10 0,14-4 0,16-5 0,13 5 0,-3 4 0,-6 6 0,-11 6 0,-18 7 0,-27 13 0,-24 10 0,-17 7 0,0 0 0,16-9 0,25-12 0,44-20 0,4-4 0,21-7 0,-23 10 0,-9 4 0,-12 6 0,-13 1 0,-20 5 0,-24 9 0,-12 6 0,-6 3 0,11-3 0,16-8 0,14-7 0,6-6 0,-2-4 0,-7-4 0,-9 1 0,-9 4 0,-9 4 0,-15 3 0,-12 1 0,-8 0 0,1 0 0,10 0 0,16 2 0,19 3 0,22 0 0,26-1 0,26-2 0,22-6 0,13-6 0,-1-6 0,-14-2 0,-17 4 0,-20 7 0,-22 4 0,-23 8 0,-20 9 0,-12 8 0,1 6 0,13-4 0,20-8 0,27-8 0,24-10 0,19-5 0,6-6 0,-8 0 0,-18 4 0,-30 2 0,-25 6 0,-18 5 0,-2 8 0,11 1 0,17-3 0,21-7 0,17-7 0,7-2 0,1 0 0,-11 2 0,-8 0 0,-7-1 0,-3-5 0,2-7 0,1-8 0,3 0 0,1 7 0,3 6 0,1 9 0,4 3 0,3 0 0,8 0 0,12 0 0,8 0 0,6 0 0,-1-3 0,-5 0 0,-9 0 0,-7 1 0,-11 1 0,-7-1 0,-17-1 0,-21 2 0,-25 0 0,-22 2 0,-12 6 0,0 7 0,14 3 0,20 0 0,23-6 0,18-3 0,15-4 0,15-2 0,13-2 0,18-3 0,13 0 0,15 1 0,8 0 0,-7 2 0,-14 0 0,-21 0 0,-25 0 0,-26 0 0,-33 0 0,-27 3 0,-4 2 0,1 5 0,14 6 0,18 2 0,14 0 0,33-7 0,28-6 0,17-4 0,10-1 0,-5 0 0,-10-1 0,-12-3 0,-14-3 0,-10-5 0,-9 1 0,-17 2 0,-23 4 0,-27 3 0,-25 1 0,-7 3 0,13 3 0,18 2 0,26 3 0,24-3 0,31-2 0,26-3 0,18-2 0,1 0 0,-16-1 0,-19-1 0,-23 0 0,-27 0 0,-27 1 0,-18 0 0,-7 1 0,15 0 0,26 0 0,40 0 0,38 0 0,32 0 0,17 0 0,-6 0 0,-13 0 0,-22 2 0,-21 2 0,-14 2 0,-9 2 0,-10 3 0,-11 2 0,-9 2 0,-4-1 0,12-4 0,26-12 0,42-13 0,0 2 0,9 0 0,18-2 0,8 0 0,-17 6 0,4 1 0,-1 0 0,29 0 0,-5 1 0,-20 2 0,-9 2 0,6-1 0,-91 5 0,-43 5 0,-37 7 0,41-4 0,0 2 0,1 0 0,2 1 0,-44 9 0,18-3 0,20-2 0,17 0 0,15-1 0,11-2 0,7-6 0,6-7 0,2-7 0,-12-11 0,-26-9 0,-40 0 0,20 13 0,-5 2 0,-11 2 0,-2 3 0,-10 2 0,-1 2 0,0 0 0,2 1 0,7 2 0,3-1 0,12 1 0,6 0 0,-18 0 0,38 0 0,38-1 0,33-6 0,36-7 0,14-4 0,-9 1 0,-19 5 0,-27 5 0,-9 1 0,-6 0 0,-4 0 0,-7-1 0,-10 3 0,-19 1 0,-22 3 0,-12 0 0,0 0 0,22 0 0,38 0 0,39 0 0,37 0 0,18 0 0,-9 0 0,-16 3 0,-22 0 0,-19 3 0,-12 2 0,-12 2 0,-18 4 0,-20 1 0,-24 1 0,-6-2 0,10-5 0,22-3 0,34-7 0,35-9 0,52-9 0,-26 7 0,3 1 0,7 0 0,1 1 0,-3 1 0,-4 2 0,30-3 0,-34 5 0,-33 2 0,-27 3 0,-32 0 0,-36 3 0,19 1 0,-3 1 0,-8 1 0,-1 1 0,4-1 0,3 1 0,-29 4 0,43-6 0,54-3 0,47 0 0,33-2 0,0 0 0,-20 0 0,-31 3 0,-32 6 0,-36 4 0,-37 2 0,-35-4 0,40-7 0,0 0 0,3 0 0,2-1 0,-28 2 0,35 1 0,36-4 0,38 0 0,40-2 0,29 0 0,-44 0 0,1 0 0,41 0 0,-29 0 0,-41 0 0,-52 0 0,-51 3 0,17-1 0,-5 0 0,-8 1 0,-2 0 0,4 0 0,2 0 0,9 0 0,5 0 0,-19 5 0,40-3 0,49 0 0,44-4 0,36 2 0,-40-1 0,1 1 0,-4 0 0,-3 1 0,28 3 0,-31 0 0,-29-1 0,-31 4 0,-37 1 0,-35 1 0,33-7 0,-1-1 0,-45 1 0,34-5 0,53-4 0,55-1 0,46-3 0,-34 3 0,2 1 0,-2 1 0,-1-1 0,35-2 0,-28 4 0,-34 2 0,-42 0 0,-42 4 0,-32 5 0,37-3 0,1 1 0,-36 5 0,33-5 0,37-5 0,45-2 0,37 0 0,22 0 0,7-2 0,-17-1 0,-23 0 0,-29 0 0,-24 3 0,-29 0 0,-29 5 0,-15 3 0,-2 1 0,26-1 0,47-5 0,51-3 0,2 0 0,6 0 0,10 0 0,1 0 0,1 0 0,-2 0 0,-10 0 0,-5 0 0,13 0 0,-33 0 0,-35 0 0,-31 0 0,-26 0 0,-11 0 0,7 0 0,24-2 0,28 0 0,18-1 0,4-2 0,-10 0 0,-28-1 0,-38 0 0,-33 3 0,35 1 0,-2 1 0,-4 0 0,-1 1 0,3 0 0,2 0 0,6 2 0,4 1 0,-27 4 0,29 2 0,23 0 0,11-4 0,2-3 0,-2 0 0,-7-2 0,-10 0 0,-11 0 0,-8 1 0,-2 2 0,4 0 0,10 0 0,9-3 0,12 0 0,8-1 0,7-4 0,7-6 0,9-7 0,11-4 0,9-2 0,5 2 0,-1 0 0,-4 5 0,-4 2 0,-5 5 0,-5 5 0,0 3 0,-1 2 0,3 0 0,9 0 0,12 0 0,12 0 0,5 0 0,-2 0 0,-10 0 0,-13 0 0,-8 1 0,-8 3 0,-5 3 0,-5 4 0,-3 1 0,-2 2 0,-3 2 0,-13 3 0,-16 5 0,-22 2 0,-12-5 0,1-6 0,12-8 0,21-11 0,16-10 0,13-10 0,11-6 0,9-1 0,12 4 0,5 3 0,-2 2 0,-7 5 0,-8 3 0,-6 2 0,-5 1 0,-4 2 0,-1 0 0,-1 2 0,0-2 0,-2 2 0,-4 5 0,-6 12 0,-5 13 0,-4 15 0,1 17 0,3 1 0,4-6 0,6-11 0,3-15 0,2-3 0,1-5 0,1-6 0,1-45 0,5-9 0,6-38 0,2 18 0,-2 9 0,-7 18 0,-10 16 0,-8 15 0,-5 13 0,-2 7 0,2 1 0,7 1 0,4 3 0,5 6 0,2 8 0,0 5 0,0 1 0,0-6 0,0-7 0,0-5 0,0-9 0,0-9 0,0-23 0,3-24 0,6-22 0,5-7 0,0 9 0,-4 14 0,-7 24 0,-3 22 0,-2 21 0,-3 15 0,0 14 0,0-2 0,13-4 0,23-7 0,31-11 0,33-6 0,-36-10 0,2-2 0,3-1 0,0-2 0,-1 0 0,-1-2 0,0 1 0,-1 0 0,-3-1 0,-1 0 0,1-2 0,-1 0 0,0-3 0,0 0 0,-1-3 0,-1-1 0,-3 1 0,-1-1 0,36-7 0,-21 6 0,-21 4 0,-15 3 0,-6 1 0,-2 2 0,0 1 0,1 0 0,1 0 0,-1 0 0,-2 0 0,2 0 0,-2 0 0,2 0 0,0 0 0,-2 0 0,2 0 0,1 0 0,5 0 0,6 0 0,-1 0 0,-4 0 0,-8 0 0,-11 0 0,-65 5 0,-18 4 0,4-3 0,-5-1 0,4-1 0,0 0 0,-2-2 0,1-1 0,7 0 0,3-2 0,-35 1 0,28 2 0,27 1 0,14-1 0,10 0 0,6-2 0,2 0 0,0 0 0,-2 0 0,0 1 0,1 1 0,-2 0 0,-6 0 0,-14-1 0,-11-1 0,-2-3 0,4 1 0,6-3 0,8-2 0,4 2 0,7-1 0,12 2 0,15 0 0,21-1 0,29 2 0,7 1 0,-5 1 0,-13 1 0,-19 0 0,1-2 0,-1-1 0,2 0 0,1 1 0,-4 2 0,-4 0 0,-5 0 0,-5 0 0,-4 0 0,-4 3 0,-3 1 0,-1 2 0,1 4 0,4 0 0,3 5 0,2 0 0,1 2 0,0 0 0,0 1 0,-3 0 0,-3 0 0,-5-1 0,-2 1 0,-3-2 0,0-1 0,0 0 0,0-1 0,0-1 0,0-2 0,0-1 0,0-1 0,-2-1 0,-1-2 0,-2 0 0,-1-1 0,0-2 0,1 2 0,0-4 0,4-1 0,5-7 0,7-6 0,11-7 0,15-1 0,18 2 0,16 4 0,15 5 0,-36 5 0,1 0 0,4 0 0,2 0 0,5 1 0,2-1 0,2 0 0,0 1 0,-3 0 0,0 0 0,-5 1 0,-3 1 0,33-1 0,-24 3 0,-22 0 0,-18 0 0,-10 3 0,-14 5 0,-14 7 0,-16 7 0,-19 10 0,-7 0 0,1-3 0,6-7 0,12-11 0,7-6 0,6-3 0,7-2 0,6 0 0,1 0 0,2 0 0,-1 0 0,1 0 0,-3-1 0,-2-1 0,-3-2 0,-1-1 0,-4 2 0,-4-1 0,-6 1 0,-8 0 0,-7 1 0,-10 2 0,-7 0 0,-6 6 0,-7 6 0,-4 6 0,-5 5 0,0 0 0,8-1 0,18-4 0,21-5 0,20-5 0,19-4 0,15-3 0,14-1 0,12-2 0,11-3 0,8-3 0,10 0 0,11 0 0,15 3 0,-44 3 0,1 1 0,-2-2 0,0 1 0,43-2 0,-20 1 0,-15 1 0,-11 2 0,-8 0 0,-5 0 0,-5 0 0,-5 0 0,-11 0 0,-13 0 0,-18 3 0,-17 6 0,-19 4 0,-17 1 0,-8-6 0,-4-4 0,-4-3 0,-6 2 0,-3 0 0,5 3 0,16-1 0,24-2 0,19-1 0,16-2 0,10 0 0,15-5 0,18-8 0,20-9 0,43-14 0,-36 17 0,2 0 0,1 2 0,0 1 0,-5 2 0,-4 2 0,12-2 0,-23 2 0,-21 2 0,-24-1 0,-40 1 0,-46 0 0,21 6 0,-6 0 0,-16 2 0,-4 0 0,31 1 0,-1 0 0,-1 0 0,-1 1 0,0 0 0,1 0 0,-30 0 0,2 0 0,5 0 0,2 0 0,4 0 0,3 0 0,9 0 0,4 0 0,8 0 0,2 0 0,-40 0 0,20 0 0,17 0 0,13 0 0,8 0 0,4 0 0,7 0 0,13-3 0,22-5 0,40-6 0,2 5 0,8 1 0,32 0 0,10 3 0,-17 1 0,5 2 0,1 0-327,6 1 1,3 0-1,-2 1 327,-2 0 0,0 0 0,-5 0 0,-12 0 0,-4 0 0,-4 0 0,10 0 0,-9 0 0,19 0 0,-48 0 0,-38 0 0,-48 0 0,-1 0 0,-7 1 0,-21 1 0,-6 0 0,-13 2 0,-3 1 0,32-1 0,-1 0 0,1 1 0,-28 3 0,3 1 490,10 0 0,4-1-490,14 0 0,4-1 0,-27 3 0,33-3 0,31-4 0,34 0 0,46-4 0,-6 0 0,10-1 0,3 1 0,7-1 0,2 1 0,5 0 0,1-1 0,0 1 0,-5 0 0,-2 0 0,-3 1 0,16 0 0,-14 0 0,-20 0 0,-62 2 0,-55 1 0,12 0 0,-5 0 0,-14 2 0,-2 0 0,-3 0 0,0 0 0,7 3 0,3 0 0,11 0 0,6 1 0,-13 7 0,39-4 0,39-6 0,53-4 0,-1-2 0,9 0 0,-11 0 0,5 1 0,1 0-188,7 2 1,3 0-1,-1 1 188,-1 0 0,-1 1 0,-2 0 0,23 3 0,-7 1 0,-18-1 0,-7-1 0,22 0 0,-44-4 0,-49-3 0,-56 0 0,5 0 0,-9 0 0,-23 0 0,-6 0 0,23 1 0,-1 0 0,-1 0 0,-2 2 0,-1 0 0,2 1 0,4 1 0,1 0 0,3 1 281,-19 4 1,7 1-282,19-3 0,7 0 0,-3 2 0,43-7 0,50-6 0,60-5 0,-14 2 0,9 0 0,-18 1 0,2 0 0,2 0-187,4 0 0,1 0 0,-2 0 187,-4 0 0,-1 1 0,-4-1 0,13 0 0,-8 0 0,-18 2 0,-8 0 0,2 0 0,-55 3 0,-48 0 0,-39 0 0,32 0 0,-1 0 280,1 0 1,3 0-281,-30 0 0,35 0 0,40 0 0,33-2 0,42-5 0,24-5 0,-40 6 0,-1 0 0,42-2 0,-33 5 0,-31 2 0,-51-1 0,-46-4 0,13 1 0,-4 0 0,-10 0 0,0 0 0,6 0 0,2 1 0,-34-2 0,47 3 0,29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07:45:19.941"/>
    </inkml:context>
    <inkml:brush xml:id="br0">
      <inkml:brushProperty name="width" value="0.05" units="cm"/>
      <inkml:brushProperty name="height" value="0.05" units="cm"/>
      <inkml:brushProperty name="color" value="#FFFFFF"/>
    </inkml:brush>
  </inkml:definitions>
  <inkml:trace contextRef="#ctx0" brushRef="#br0">66 178 24575,'27'0'0,"7"0"0,7 0 0,5 0 0,4 0 0,21 0 0,7 0 0,2 0 0,-6 0 0,-19 0 0,-2 0 0,-2 0 0,1-4 0,-3-1 0,-6-1 0,-3 2 0,-4 4 0,1 0 0,4-2 0,1-2 0,4-1 0,0-1 0,-3 1 0,-3 1 0,-8 2 0,-3 1 0,-3 1 0,-2 0 0,1 0 0,3 0 0,4-2 0,1-1 0,1 0 0,-5 1 0,-5 2 0,-12 0 0,-21 0 0,-24 0 0,-28 0 0,-16 0 0,-6 0 0,1 0 0,5-5 0,4-5 0,6-5 0,5-3 0,4 3 0,4 3 0,3 3 0,3 4 0,3 1 0,7 1 0,3-2 0,3 0 0,1 0 0,0 1 0,4 1 0,3 1 0,2 2 0,0 0 0,-2 0 0,-2 0 0,0 0 0,1 0 0,3 0 0,5 0 0,4 0 0,1 2 0,1 0 0,-1 0 0,1 0 0,-1 0 0,0 1 0,-1-1 0,-3 2 0,0-1 0,-2 3 0,1 1 0,-1 0 0,4 1 0,2 1 0,5-1 0,4 1 0,1 1 0,1-2 0,1 1 0,1-1 0,4-2 0,2 0 0,3-2 0,0-1 0,1-2 0,2 0 0,3-1 0,1 0 0,3 0 0,3 0 0,5 0 0,6 0 0,9 0 0,9-1 0,11-2 0,9-2 0,1-3 0,-4 0 0,-9 4 0,-12 1 0,-10 3 0,-8 0 0,-6 0 0,0 0 0,1 0 0,-1 0 0,2 0 0,-1 0 0,2 0 0,2 0 0,0 0 0,-1 0 0,-3 0 0,-2 0 0,-8 2 0,-6 0 0,-4 4 0,-4 4 0,-6 4 0,-14 3 0,-18 3 0,-16-2 0,-12-5 0,-4-6 0,-3-5 0,-4-2 0,0 0 0,2 0 0,5 0 0,9 0 0,7 0 0,4 0 0,2 0 0,2 0 0,4 0 0,1 0 0,4 0 0,2 0 0,3 2 0,4 3 0,6 1 0,5 0 0,4 0 0,4-2 0,2-1 0,1 0 0,3 0 0,7-1 0,11 0 0,14-2 0,12 0 0,8 0 0,16 0 0,6 0 0,0 3 0,-2 1 0,-9 7 0,1 2 0,-2 0 0,-5-1 0,-9-4 0,-7-3 0,-5-1 0,-4-2 0,0 1 0,0-2 0,2-1 0,-2 0 0,0 0 0,-1 0 0,0 0 0,3 0 0,2 0 0,0 0 0,-2 0 0,-10 2 0,-9 1 0,-13 4 0,-20 3 0,-18 0 0,-23-2 0,-19-3 0,-11-4 0,-6-1 0,2 0 0,8 0 0,7 0 0,12 0 0,10 0 0,10 0 0,7 0 0,6 0 0,5 0 0,5 0 0,5 2 0,2 2 0,4 0 0,3 0 0,0 0 0,2-1 0,0-1 0,-1 0 0,-6-2 0,-3 1 0,1 1 0,3 1 0,5 1 0,2 0 0,2-4 0,2-5 0,2-2 0,2-3 0,-1 1 0,1 0 0,5-1 0,10-4 0,16-4 0,13-2 0,11 4 0,3 3 0,-2 5 0,-1 5 0,-6 0 0,-3 3 0,-7 0 0,-6 0 0,-3 1 0,-5 2 0,-3 3 0,-1 2 0,-4 0 0,1-1 0,0-2 0,0-2 0,2 1 0,3-1 0,4-1 0,4 0 0,3-2 0,6 0 0,7 0 0,9 0 0,8 0 0,3 0 0,1 0 0,-5 0 0,-7 0 0,-7 0 0,-8 0 0,-6 0 0,-4 0 0,-2 1 0,-3 1 0,-3 2 0,-4 1 0,-1 1 0,0 1 0,-3-2 0,-1 1 0,-3-2 0,-3 0 0,0-2 0,-2 1 0,1 0 0,0 1 0,-2 3 0,-3-1 0,-9-2 0,-10-2 0,-10-2 0,-6 0 0,-1 0 0,0 0 0,4 0 0,5 0 0,6 0 0,4 0 0,1 0 0,1 0 0,2 0 0,2 0 0,0 0 0,1 0 0,-2 0 0,-1 0 0,-2 0 0,-3 0 0,-3 0 0,-5 0 0,-3 0 0,1 0 0,4 0 0,4 0 0,2 0 0,3 0 0,-1 0 0,-1 0 0,1 0 0,-1 0 0,4 0 0,0 0 0,-2 0 0,-2 0 0,-5 0 0,-3 0 0,-4 0 0,-8 0 0,-6 0 0,-3 0 0,-5 0 0,1 0 0,3 0 0,2 0 0,6 0 0,7 0 0,2 0 0,5 0 0,2 0 0,0 0 0,6 0 0,0 0 0,2 0 0,-1-1 0,-1-1 0,-4-2 0,-2-1 0,0 1 0,1-1 0,2 0 0,2 1 0,3 0 0,2-1 0,7-1 0,6-5 0,0 6 0,4-2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07:45:26.306"/>
    </inkml:context>
    <inkml:brush xml:id="br0">
      <inkml:brushProperty name="width" value="0.05" units="cm"/>
      <inkml:brushProperty name="height" value="0.05" units="cm"/>
      <inkml:brushProperty name="color" value="#FFFFFF"/>
    </inkml:brush>
  </inkml:definitions>
  <inkml:trace contextRef="#ctx0" brushRef="#br0">162 266 24575,'17'0'0,"15"0"0,19 0 0,14 0 0,5 0 0,-9 0 0,-6 0 0,-11 0 0,-8 0 0,-5 0 0,-4 0 0,-4 0 0,-1 0 0,-2 0 0,-2 0 0,-1 0 0,-1 0 0,-1 0 0,1 0 0,-1 0 0,1 0 0,-1 0 0,-5 0 0,-10 0 0,-22-6 0,-40-13 0,-27-12 0,39 11 0,-1-2 0,3 0 0,2 0 0,-28-14 0,7 7 0,10 11 0,7 9 0,9 4 0,4 2 0,1-1 0,1-1 0,1 0 0,6 0 0,9 2 0,12 1 0,11 4 0,16 4 0,7 3 0,4 1 0,-1-4 0,-5-3 0,-2-3 0,-1 0 0,1 0 0,2 0 0,4 0 0,6 0 0,0 0 0,0 0 0,-5 0 0,-6 0 0,-8 3 0,-7 6 0,-9 4 0,-17 6 0,-15 0 0,-10 1 0,-2 0 0,8-1 0,9-4 0,8-3 0,5-4 0,8-2 0,8-2 0,12-7 0,21-11 0,6-6 0,0-1 0,-12 4 0,-21 9 0,-16 4 0,-19 2 0,-19 2 0,-13 0 0,-2 0 0,7 0 0,12 0 0,18 0 0,14 0 0,17 0 0,17 0 0,14 0 0,11 0 0,3-3 0,3 0 0,0 0 0,0 1 0,-4 2 0,-5 0 0,-6 0 0,-6 0 0,-5 0 0,-3 0 0,-2 0 0,-2 0 0,-3 0 0,-5 2 0,-5 2 0,-10 2 0,-18 4 0,-25 4 0,-25 2 0,-18 3 0,3-2 0,14-2 0,20-2 0,20-3 0,12-1 0,8-1 0,4-1 0,0-3 0,-2-1 0,3-3 0,15 0 0,17-2 0,15-4 0,12-1 0,3-1 0,2 3 0,-3 0 0,-8 2 0,-5 0 0,-4 1 0,1 2 0,-1 0 0,1 0 0,-1 0 0,0 0 0,-2 0 0,-2 0 0,-6 0 0,-2 0 0,-1 0 0,-2 0 0,2 0 0,-1 2 0,2 1 0,-1 1 0,-3 1 0,0 0 0,-2 1 0,-1-2 0,0 2 0,-3-1 0,-2-1 0,-10 0 0,-20-2 0,-25 0 0,-33-2 0,-14 0 0,0-2 0,11 0 0,14-4 0,2-1 0,1 1 0,3 1 0,6 2 0,2 3 0,4 0 0,-2 0 0,-2 0 0,1 0 0,2 0 0,3 0 0,5 0 0,4 0 0,6 0 0,4 0 0,6 0 0,4 0 0,4 0 0,1 0 0,1 0 0,-2 0 0,-1 0 0,1 0 0,3 0 0,8 0 0,7 0 0,13 0 0,3 2 0,1 2 0,-7 3 0,-10 1 0,-4 2 0,-3-1 0,-1 2 0,1-3 0,2-4 0,4-4 0,12-4 0,8-4 0,7-4 0,8 0 0,4 0 0,5 3 0,7 2 0,2 1 0,-1 2 0,1-1 0,-2 2 0,0 1 0,3 0 0,-3 2 0,-2 0 0,-8 0 0,-7 0 0,-7 0 0,-6 0 0,-4 0 0,1 0 0,-3 0 0,0 0 0,-3 0 0,-4 0 0,-3 0 0,-3 0 0,-5 0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07:45:11.756"/>
    </inkml:context>
    <inkml:brush xml:id="br0">
      <inkml:brushProperty name="width" value="0.05" units="cm"/>
      <inkml:brushProperty name="height" value="0.05" units="cm"/>
      <inkml:brushProperty name="color" value="#FFFFFF"/>
    </inkml:brush>
  </inkml:definitions>
  <inkml:trace contextRef="#ctx0" brushRef="#br0">165 9 24575,'16'0'0,"5"0"0,9 0 0,4 0 0,0 0 0,8 0 0,-1 0 0,-2 0 0,-4 0 0,-8 0 0,-3 0 0,-4 0 0,-5 0 0,1 0 0,-1 0 0,1 0 0,1 0 0,-2 0 0,-2 0 0,-3 0 0,1 0 0,0 0 0,3 0 0,0 0 0,0 0 0,1-2 0,1-1 0,2 1 0,-1 0 0,-1 2 0,-6 0 0,-8 0 0,-15 0 0,-11 0 0,-10 0 0,-6 0 0,-4 1 0,-2 1 0,3 1 0,2-1 0,4 0 0,0-2 0,0 0 0,-1 0 0,1 0 0,0 0 0,3 0 0,-1 0 0,1 0 0,0 0 0,-1 0 0,4 0 0,3 0 0,6 0 0,6 0 0,5 2 0,4 1 0,3 2 0,2 2 0,1 2 0,1-2 0,4-2 0,5-1 0,5-2 0,5 3 0,5 1 0,5 1 0,2 0 0,2-1 0,0-2 0,-2-2 0,-2 0 0,-1-1 0,-2-1 0,-1 0 0,-2 0 0,-2 0 0,-1 0 0,-2 0 0,0 0 0,0 0 0,0 0 0,-1 0 0,1 0 0,0 0 0,-1 0 0,1 0 0,-2-2 0,-1 0 0,-1-1 0,-2 1 0,1 2 0,0 0 0,2 0 0,1 0 0,-2 0 0,-2 0 0,-5-1 0,-2-2 0,0-1 0,-1-2 0,-2 3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4B417D-5930-9F4B-9E1B-C3DE084D00FA}" type="datetimeFigureOut">
              <a:rPr lang="tr-TR" smtClean="0"/>
              <a:t>1.12.2025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8BED26-1644-6C4F-8605-0833DA559C0E}" type="slidenum">
              <a:rPr lang="tr-TR" smtClean="0"/>
              <a:t>‹#›</a:t>
            </a:fld>
            <a:endParaRPr lang="tr-TR"/>
          </a:p>
        </p:txBody>
      </p:sp>
    </p:spTree>
    <p:extLst>
      <p:ext uri="{BB962C8B-B14F-4D97-AF65-F5344CB8AC3E}">
        <p14:creationId xmlns:p14="http://schemas.microsoft.com/office/powerpoint/2010/main" val="1993101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CA062-D774-FAB6-69A4-8486764F284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8438BA1-7136-BFDF-AEB5-381EB5C98CB5}"/>
              </a:ext>
            </a:extLst>
          </p:cNvPr>
          <p:cNvSpPr>
            <a:spLocks noGrp="1" noRot="1" noChangeAspect="1"/>
          </p:cNvSpPr>
          <p:nvPr>
            <p:ph type="sldImg"/>
          </p:nvPr>
        </p:nvSpPr>
        <p:spPr/>
        <p:txBody>
          <a:bodyPr/>
          <a:lstStyle/>
          <a:p>
            <a:endParaRPr lang="tr-TR"/>
          </a:p>
        </p:txBody>
      </p:sp>
      <p:sp>
        <p:nvSpPr>
          <p:cNvPr id="3" name="Not Yer Tutucusu 2">
            <a:extLst>
              <a:ext uri="{FF2B5EF4-FFF2-40B4-BE49-F238E27FC236}">
                <a16:creationId xmlns:a16="http://schemas.microsoft.com/office/drawing/2014/main" id="{80EBB751-7201-2D92-DB99-9C5C64CBF40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B7F4B810-E9C8-BA81-6C66-EA5DD46E0CE7}"/>
              </a:ext>
            </a:extLst>
          </p:cNvPr>
          <p:cNvSpPr>
            <a:spLocks noGrp="1"/>
          </p:cNvSpPr>
          <p:nvPr>
            <p:ph type="sldNum" sz="quarter" idx="5"/>
          </p:nvPr>
        </p:nvSpPr>
        <p:spPr/>
        <p:txBody>
          <a:bodyPr/>
          <a:lstStyle/>
          <a:p>
            <a:fld id="{04DE5BE3-A319-6344-AC58-431322CED6C2}" type="slidenum">
              <a:rPr lang="tr-TR" smtClean="0"/>
              <a:t>2</a:t>
            </a:fld>
            <a:endParaRPr lang="tr-TR"/>
          </a:p>
        </p:txBody>
      </p:sp>
    </p:spTree>
    <p:extLst>
      <p:ext uri="{BB962C8B-B14F-4D97-AF65-F5344CB8AC3E}">
        <p14:creationId xmlns:p14="http://schemas.microsoft.com/office/powerpoint/2010/main" val="936556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A7FC4-012D-2E87-BB0B-9093FB445DB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DBB1532-8DB5-0506-2CE9-5665207D0EB1}"/>
              </a:ext>
            </a:extLst>
          </p:cNvPr>
          <p:cNvSpPr>
            <a:spLocks noGrp="1" noRot="1" noChangeAspect="1"/>
          </p:cNvSpPr>
          <p:nvPr>
            <p:ph type="sldImg"/>
          </p:nvPr>
        </p:nvSpPr>
        <p:spPr/>
        <p:txBody>
          <a:bodyPr/>
          <a:lstStyle/>
          <a:p>
            <a:endParaRPr lang="tr-TR"/>
          </a:p>
        </p:txBody>
      </p:sp>
      <p:sp>
        <p:nvSpPr>
          <p:cNvPr id="3" name="Not Yer Tutucusu 2">
            <a:extLst>
              <a:ext uri="{FF2B5EF4-FFF2-40B4-BE49-F238E27FC236}">
                <a16:creationId xmlns:a16="http://schemas.microsoft.com/office/drawing/2014/main" id="{146EADEF-7157-1CE7-D06A-D045843B307D}"/>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60C9087A-647B-C4B4-33BD-76312D5CAFCE}"/>
              </a:ext>
            </a:extLst>
          </p:cNvPr>
          <p:cNvSpPr>
            <a:spLocks noGrp="1"/>
          </p:cNvSpPr>
          <p:nvPr>
            <p:ph type="sldNum" sz="quarter" idx="5"/>
          </p:nvPr>
        </p:nvSpPr>
        <p:spPr/>
        <p:txBody>
          <a:bodyPr/>
          <a:lstStyle/>
          <a:p>
            <a:fld id="{04DE5BE3-A319-6344-AC58-431322CED6C2}" type="slidenum">
              <a:rPr lang="tr-TR" smtClean="0"/>
              <a:t>3</a:t>
            </a:fld>
            <a:endParaRPr lang="tr-TR"/>
          </a:p>
        </p:txBody>
      </p:sp>
    </p:spTree>
    <p:extLst>
      <p:ext uri="{BB962C8B-B14F-4D97-AF65-F5344CB8AC3E}">
        <p14:creationId xmlns:p14="http://schemas.microsoft.com/office/powerpoint/2010/main" val="3203522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E6C0F-C08B-6175-ACEB-0A968317679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B2E022E-00E4-4091-DC23-F1DB27DA6025}"/>
              </a:ext>
            </a:extLst>
          </p:cNvPr>
          <p:cNvSpPr>
            <a:spLocks noGrp="1" noRot="1" noChangeAspect="1"/>
          </p:cNvSpPr>
          <p:nvPr>
            <p:ph type="sldImg"/>
          </p:nvPr>
        </p:nvSpPr>
        <p:spPr/>
        <p:txBody>
          <a:bodyPr/>
          <a:lstStyle/>
          <a:p>
            <a:endParaRPr lang="tr-TR"/>
          </a:p>
        </p:txBody>
      </p:sp>
      <p:sp>
        <p:nvSpPr>
          <p:cNvPr id="3" name="Not Yer Tutucusu 2">
            <a:extLst>
              <a:ext uri="{FF2B5EF4-FFF2-40B4-BE49-F238E27FC236}">
                <a16:creationId xmlns:a16="http://schemas.microsoft.com/office/drawing/2014/main" id="{7039F179-D1EF-DCE6-7D7F-4318D3E29EA5}"/>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6C97ED3F-457B-7390-4ECE-9BED5DE49C9F}"/>
              </a:ext>
            </a:extLst>
          </p:cNvPr>
          <p:cNvSpPr>
            <a:spLocks noGrp="1"/>
          </p:cNvSpPr>
          <p:nvPr>
            <p:ph type="sldNum" sz="quarter" idx="5"/>
          </p:nvPr>
        </p:nvSpPr>
        <p:spPr/>
        <p:txBody>
          <a:bodyPr/>
          <a:lstStyle/>
          <a:p>
            <a:fld id="{04DE5BE3-A319-6344-AC58-431322CED6C2}" type="slidenum">
              <a:rPr lang="tr-TR" smtClean="0"/>
              <a:t>4</a:t>
            </a:fld>
            <a:endParaRPr lang="tr-TR"/>
          </a:p>
        </p:txBody>
      </p:sp>
    </p:spTree>
    <p:extLst>
      <p:ext uri="{BB962C8B-B14F-4D97-AF65-F5344CB8AC3E}">
        <p14:creationId xmlns:p14="http://schemas.microsoft.com/office/powerpoint/2010/main" val="4006735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E6C0F-C08B-6175-ACEB-0A968317679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B2E022E-00E4-4091-DC23-F1DB27DA6025}"/>
              </a:ext>
            </a:extLst>
          </p:cNvPr>
          <p:cNvSpPr>
            <a:spLocks noGrp="1" noRot="1" noChangeAspect="1"/>
          </p:cNvSpPr>
          <p:nvPr>
            <p:ph type="sldImg"/>
          </p:nvPr>
        </p:nvSpPr>
        <p:spPr/>
        <p:txBody>
          <a:bodyPr/>
          <a:lstStyle/>
          <a:p>
            <a:endParaRPr lang="tr-TR"/>
          </a:p>
        </p:txBody>
      </p:sp>
      <p:sp>
        <p:nvSpPr>
          <p:cNvPr id="3" name="Not Yer Tutucusu 2">
            <a:extLst>
              <a:ext uri="{FF2B5EF4-FFF2-40B4-BE49-F238E27FC236}">
                <a16:creationId xmlns:a16="http://schemas.microsoft.com/office/drawing/2014/main" id="{7039F179-D1EF-DCE6-7D7F-4318D3E29EA5}"/>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6C97ED3F-457B-7390-4ECE-9BED5DE49C9F}"/>
              </a:ext>
            </a:extLst>
          </p:cNvPr>
          <p:cNvSpPr>
            <a:spLocks noGrp="1"/>
          </p:cNvSpPr>
          <p:nvPr>
            <p:ph type="sldNum" sz="quarter" idx="5"/>
          </p:nvPr>
        </p:nvSpPr>
        <p:spPr/>
        <p:txBody>
          <a:bodyPr/>
          <a:lstStyle/>
          <a:p>
            <a:fld id="{04DE5BE3-A319-6344-AC58-431322CED6C2}" type="slidenum">
              <a:rPr lang="tr-TR" smtClean="0"/>
              <a:t>5</a:t>
            </a:fld>
            <a:endParaRPr lang="tr-TR"/>
          </a:p>
        </p:txBody>
      </p:sp>
    </p:spTree>
    <p:extLst>
      <p:ext uri="{BB962C8B-B14F-4D97-AF65-F5344CB8AC3E}">
        <p14:creationId xmlns:p14="http://schemas.microsoft.com/office/powerpoint/2010/main" val="3270176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9B7D2-4AED-946C-3895-A0ADEB6DE2F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BB4D591-D1E9-FC67-80D3-ABB4A7AC424B}"/>
              </a:ext>
            </a:extLst>
          </p:cNvPr>
          <p:cNvSpPr>
            <a:spLocks noGrp="1" noRot="1" noChangeAspect="1"/>
          </p:cNvSpPr>
          <p:nvPr>
            <p:ph type="sldImg"/>
          </p:nvPr>
        </p:nvSpPr>
        <p:spPr/>
        <p:txBody>
          <a:bodyPr/>
          <a:lstStyle/>
          <a:p>
            <a:endParaRPr lang="tr-TR"/>
          </a:p>
        </p:txBody>
      </p:sp>
      <p:sp>
        <p:nvSpPr>
          <p:cNvPr id="3" name="Not Yer Tutucusu 2">
            <a:extLst>
              <a:ext uri="{FF2B5EF4-FFF2-40B4-BE49-F238E27FC236}">
                <a16:creationId xmlns:a16="http://schemas.microsoft.com/office/drawing/2014/main" id="{205A9A8E-42F7-A087-D461-4D6A91C7DBA2}"/>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A3A8C21-13FF-C75C-4639-369B27BFA50B}"/>
              </a:ext>
            </a:extLst>
          </p:cNvPr>
          <p:cNvSpPr>
            <a:spLocks noGrp="1"/>
          </p:cNvSpPr>
          <p:nvPr>
            <p:ph type="sldNum" sz="quarter" idx="5"/>
          </p:nvPr>
        </p:nvSpPr>
        <p:spPr/>
        <p:txBody>
          <a:bodyPr/>
          <a:lstStyle/>
          <a:p>
            <a:fld id="{04DE5BE3-A319-6344-AC58-431322CED6C2}" type="slidenum">
              <a:rPr lang="tr-TR" smtClean="0"/>
              <a:t>6</a:t>
            </a:fld>
            <a:endParaRPr lang="tr-TR"/>
          </a:p>
        </p:txBody>
      </p:sp>
    </p:spTree>
    <p:extLst>
      <p:ext uri="{BB962C8B-B14F-4D97-AF65-F5344CB8AC3E}">
        <p14:creationId xmlns:p14="http://schemas.microsoft.com/office/powerpoint/2010/main" val="1707048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txBody>
          <a:bodyPr/>
          <a:lstStyle/>
          <a:p>
            <a:endParaRPr lang="tr-TR"/>
          </a:p>
        </p:txBody>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4DE5BE3-A319-6344-AC58-431322CED6C2}" type="slidenum">
              <a:rPr lang="tr-TR" smtClean="0"/>
              <a:t>7</a:t>
            </a:fld>
            <a:endParaRPr lang="tr-TR"/>
          </a:p>
        </p:txBody>
      </p:sp>
    </p:spTree>
    <p:extLst>
      <p:ext uri="{BB962C8B-B14F-4D97-AF65-F5344CB8AC3E}">
        <p14:creationId xmlns:p14="http://schemas.microsoft.com/office/powerpoint/2010/main" val="722103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9503-778E-F7D9-4BFC-AE2192B5AA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R"/>
          </a:p>
        </p:txBody>
      </p:sp>
      <p:sp>
        <p:nvSpPr>
          <p:cNvPr id="3" name="Subtitle 2">
            <a:extLst>
              <a:ext uri="{FF2B5EF4-FFF2-40B4-BE49-F238E27FC236}">
                <a16:creationId xmlns:a16="http://schemas.microsoft.com/office/drawing/2014/main" id="{E8010211-77CD-1C8D-B9EB-3707F4F61D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R"/>
          </a:p>
        </p:txBody>
      </p:sp>
      <p:sp>
        <p:nvSpPr>
          <p:cNvPr id="4" name="Date Placeholder 3">
            <a:extLst>
              <a:ext uri="{FF2B5EF4-FFF2-40B4-BE49-F238E27FC236}">
                <a16:creationId xmlns:a16="http://schemas.microsoft.com/office/drawing/2014/main" id="{40C35CEC-C385-A64C-040B-ADAC5F8D39F4}"/>
              </a:ext>
            </a:extLst>
          </p:cNvPr>
          <p:cNvSpPr>
            <a:spLocks noGrp="1"/>
          </p:cNvSpPr>
          <p:nvPr>
            <p:ph type="dt" sz="half" idx="10"/>
          </p:nvPr>
        </p:nvSpPr>
        <p:spPr/>
        <p:txBody>
          <a:bodyPr/>
          <a:lstStyle/>
          <a:p>
            <a:fld id="{CFD47ECA-CE62-094C-818F-7373E6B3F573}" type="datetimeFigureOut">
              <a:rPr lang="en-TR" smtClean="0"/>
              <a:t>12/01/2025</a:t>
            </a:fld>
            <a:endParaRPr lang="en-TR"/>
          </a:p>
        </p:txBody>
      </p:sp>
      <p:sp>
        <p:nvSpPr>
          <p:cNvPr id="5" name="Footer Placeholder 4">
            <a:extLst>
              <a:ext uri="{FF2B5EF4-FFF2-40B4-BE49-F238E27FC236}">
                <a16:creationId xmlns:a16="http://schemas.microsoft.com/office/drawing/2014/main" id="{64FCB613-FC3E-73FC-A61E-A51890687978}"/>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DA131B82-A0B1-F913-7DDF-501046DD4CF2}"/>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624401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4E24-34CD-AACD-3527-CEA1CCDE88FB}"/>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EF798A43-EC37-80DF-C1F7-6A57E6FBC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239D4411-247E-394D-1B56-42E96DF66776}"/>
              </a:ext>
            </a:extLst>
          </p:cNvPr>
          <p:cNvSpPr>
            <a:spLocks noGrp="1"/>
          </p:cNvSpPr>
          <p:nvPr>
            <p:ph type="dt" sz="half" idx="10"/>
          </p:nvPr>
        </p:nvSpPr>
        <p:spPr/>
        <p:txBody>
          <a:bodyPr/>
          <a:lstStyle/>
          <a:p>
            <a:fld id="{CFD47ECA-CE62-094C-818F-7373E6B3F573}" type="datetimeFigureOut">
              <a:rPr lang="en-TR" smtClean="0"/>
              <a:t>12/01/2025</a:t>
            </a:fld>
            <a:endParaRPr lang="en-TR"/>
          </a:p>
        </p:txBody>
      </p:sp>
      <p:sp>
        <p:nvSpPr>
          <p:cNvPr id="5" name="Footer Placeholder 4">
            <a:extLst>
              <a:ext uri="{FF2B5EF4-FFF2-40B4-BE49-F238E27FC236}">
                <a16:creationId xmlns:a16="http://schemas.microsoft.com/office/drawing/2014/main" id="{3DAFB55E-9C31-D4C5-251D-71CE24879612}"/>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BB574ECB-0FA1-4AD3-8FBB-A56E7F0CF0CD}"/>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2818686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8A8A5F-6108-EDD7-9543-477E909576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F24990F9-C3F8-E728-25E7-0AA86CDC54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EEE740DF-0ADD-057F-117A-58C4891B0BDD}"/>
              </a:ext>
            </a:extLst>
          </p:cNvPr>
          <p:cNvSpPr>
            <a:spLocks noGrp="1"/>
          </p:cNvSpPr>
          <p:nvPr>
            <p:ph type="dt" sz="half" idx="10"/>
          </p:nvPr>
        </p:nvSpPr>
        <p:spPr/>
        <p:txBody>
          <a:bodyPr/>
          <a:lstStyle/>
          <a:p>
            <a:fld id="{CFD47ECA-CE62-094C-818F-7373E6B3F573}" type="datetimeFigureOut">
              <a:rPr lang="en-TR" smtClean="0"/>
              <a:t>12/01/2025</a:t>
            </a:fld>
            <a:endParaRPr lang="en-TR"/>
          </a:p>
        </p:txBody>
      </p:sp>
      <p:sp>
        <p:nvSpPr>
          <p:cNvPr id="5" name="Footer Placeholder 4">
            <a:extLst>
              <a:ext uri="{FF2B5EF4-FFF2-40B4-BE49-F238E27FC236}">
                <a16:creationId xmlns:a16="http://schemas.microsoft.com/office/drawing/2014/main" id="{C5113735-A923-E1D3-CA8F-D209A048E742}"/>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1BDA81BC-CCE9-25E1-4E47-A24748176F80}"/>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4169385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95A2-1441-F427-6155-7C22DC394BA9}"/>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8D28C585-E332-50CC-F488-12C1C33193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008038A2-C7DB-A606-D34F-F2C0CE88933E}"/>
              </a:ext>
            </a:extLst>
          </p:cNvPr>
          <p:cNvSpPr>
            <a:spLocks noGrp="1"/>
          </p:cNvSpPr>
          <p:nvPr>
            <p:ph type="dt" sz="half" idx="10"/>
          </p:nvPr>
        </p:nvSpPr>
        <p:spPr/>
        <p:txBody>
          <a:bodyPr/>
          <a:lstStyle/>
          <a:p>
            <a:fld id="{CFD47ECA-CE62-094C-818F-7373E6B3F573}" type="datetimeFigureOut">
              <a:rPr lang="en-TR" smtClean="0"/>
              <a:t>12/01/2025</a:t>
            </a:fld>
            <a:endParaRPr lang="en-TR"/>
          </a:p>
        </p:txBody>
      </p:sp>
      <p:sp>
        <p:nvSpPr>
          <p:cNvPr id="5" name="Footer Placeholder 4">
            <a:extLst>
              <a:ext uri="{FF2B5EF4-FFF2-40B4-BE49-F238E27FC236}">
                <a16:creationId xmlns:a16="http://schemas.microsoft.com/office/drawing/2014/main" id="{F5E7D685-476A-C26E-DB42-564AC605D5BC}"/>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A59FC252-B74E-9D09-FA27-7562D07F39F0}"/>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2493232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B7278-8D16-266C-C422-1E995D2223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R"/>
          </a:p>
        </p:txBody>
      </p:sp>
      <p:sp>
        <p:nvSpPr>
          <p:cNvPr id="3" name="Text Placeholder 2">
            <a:extLst>
              <a:ext uri="{FF2B5EF4-FFF2-40B4-BE49-F238E27FC236}">
                <a16:creationId xmlns:a16="http://schemas.microsoft.com/office/drawing/2014/main" id="{4B39F21B-9C2E-1B15-DAE0-C39B2193A7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372F73-636D-4A16-EB49-941F7C4F3798}"/>
              </a:ext>
            </a:extLst>
          </p:cNvPr>
          <p:cNvSpPr>
            <a:spLocks noGrp="1"/>
          </p:cNvSpPr>
          <p:nvPr>
            <p:ph type="dt" sz="half" idx="10"/>
          </p:nvPr>
        </p:nvSpPr>
        <p:spPr/>
        <p:txBody>
          <a:bodyPr/>
          <a:lstStyle/>
          <a:p>
            <a:fld id="{CFD47ECA-CE62-094C-818F-7373E6B3F573}" type="datetimeFigureOut">
              <a:rPr lang="en-TR" smtClean="0"/>
              <a:t>12/01/2025</a:t>
            </a:fld>
            <a:endParaRPr lang="en-TR"/>
          </a:p>
        </p:txBody>
      </p:sp>
      <p:sp>
        <p:nvSpPr>
          <p:cNvPr id="5" name="Footer Placeholder 4">
            <a:extLst>
              <a:ext uri="{FF2B5EF4-FFF2-40B4-BE49-F238E27FC236}">
                <a16:creationId xmlns:a16="http://schemas.microsoft.com/office/drawing/2014/main" id="{5C40CDBD-7455-E8B5-52DF-9B79DD6135E8}"/>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7BEADF94-826C-C5B3-80E3-94C27C7D4350}"/>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108890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1C4F-EBCE-3C72-6DE5-14D5F79A083B}"/>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3F1AB504-C1DB-0935-82DC-9CECED461D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Content Placeholder 3">
            <a:extLst>
              <a:ext uri="{FF2B5EF4-FFF2-40B4-BE49-F238E27FC236}">
                <a16:creationId xmlns:a16="http://schemas.microsoft.com/office/drawing/2014/main" id="{904B9EFA-2D97-5439-A693-FC869C628C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Date Placeholder 4">
            <a:extLst>
              <a:ext uri="{FF2B5EF4-FFF2-40B4-BE49-F238E27FC236}">
                <a16:creationId xmlns:a16="http://schemas.microsoft.com/office/drawing/2014/main" id="{62B72A36-3A00-000A-44B2-CCCC90548CBF}"/>
              </a:ext>
            </a:extLst>
          </p:cNvPr>
          <p:cNvSpPr>
            <a:spLocks noGrp="1"/>
          </p:cNvSpPr>
          <p:nvPr>
            <p:ph type="dt" sz="half" idx="10"/>
          </p:nvPr>
        </p:nvSpPr>
        <p:spPr/>
        <p:txBody>
          <a:bodyPr/>
          <a:lstStyle/>
          <a:p>
            <a:fld id="{CFD47ECA-CE62-094C-818F-7373E6B3F573}" type="datetimeFigureOut">
              <a:rPr lang="en-TR" smtClean="0"/>
              <a:t>12/01/2025</a:t>
            </a:fld>
            <a:endParaRPr lang="en-TR"/>
          </a:p>
        </p:txBody>
      </p:sp>
      <p:sp>
        <p:nvSpPr>
          <p:cNvPr id="6" name="Footer Placeholder 5">
            <a:extLst>
              <a:ext uri="{FF2B5EF4-FFF2-40B4-BE49-F238E27FC236}">
                <a16:creationId xmlns:a16="http://schemas.microsoft.com/office/drawing/2014/main" id="{273D4AC8-93C8-2271-63C0-8E016A6884C4}"/>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549525D8-4375-A0D9-A236-BE636AD714A9}"/>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2528472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FFC01-C337-3AAE-F711-B74852A0B42A}"/>
              </a:ext>
            </a:extLst>
          </p:cNvPr>
          <p:cNvSpPr>
            <a:spLocks noGrp="1"/>
          </p:cNvSpPr>
          <p:nvPr>
            <p:ph type="title"/>
          </p:nvPr>
        </p:nvSpPr>
        <p:spPr>
          <a:xfrm>
            <a:off x="839788" y="365125"/>
            <a:ext cx="10515600" cy="1325563"/>
          </a:xfrm>
        </p:spPr>
        <p:txBody>
          <a:bodyPr/>
          <a:lstStyle/>
          <a:p>
            <a:r>
              <a:rPr lang="en-US"/>
              <a:t>Click to edit Master title style</a:t>
            </a:r>
            <a:endParaRPr lang="en-TR"/>
          </a:p>
        </p:txBody>
      </p:sp>
      <p:sp>
        <p:nvSpPr>
          <p:cNvPr id="3" name="Text Placeholder 2">
            <a:extLst>
              <a:ext uri="{FF2B5EF4-FFF2-40B4-BE49-F238E27FC236}">
                <a16:creationId xmlns:a16="http://schemas.microsoft.com/office/drawing/2014/main" id="{B68E9DCB-4029-B339-DB65-41A11F207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8B4D6B-7283-8670-202F-5AC2F9286C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951980CB-43A1-18A4-BE95-CD27CCA6F0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A6C1C5-51E7-7780-F5EF-C616D45073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7" name="Date Placeholder 6">
            <a:extLst>
              <a:ext uri="{FF2B5EF4-FFF2-40B4-BE49-F238E27FC236}">
                <a16:creationId xmlns:a16="http://schemas.microsoft.com/office/drawing/2014/main" id="{DD050CA6-668F-1ABB-3E99-82E81D95F59A}"/>
              </a:ext>
            </a:extLst>
          </p:cNvPr>
          <p:cNvSpPr>
            <a:spLocks noGrp="1"/>
          </p:cNvSpPr>
          <p:nvPr>
            <p:ph type="dt" sz="half" idx="10"/>
          </p:nvPr>
        </p:nvSpPr>
        <p:spPr/>
        <p:txBody>
          <a:bodyPr/>
          <a:lstStyle/>
          <a:p>
            <a:fld id="{CFD47ECA-CE62-094C-818F-7373E6B3F573}" type="datetimeFigureOut">
              <a:rPr lang="en-TR" smtClean="0"/>
              <a:t>12/01/2025</a:t>
            </a:fld>
            <a:endParaRPr lang="en-TR"/>
          </a:p>
        </p:txBody>
      </p:sp>
      <p:sp>
        <p:nvSpPr>
          <p:cNvPr id="8" name="Footer Placeholder 7">
            <a:extLst>
              <a:ext uri="{FF2B5EF4-FFF2-40B4-BE49-F238E27FC236}">
                <a16:creationId xmlns:a16="http://schemas.microsoft.com/office/drawing/2014/main" id="{FF4A0506-5B44-A839-A849-7386CED7E124}"/>
              </a:ext>
            </a:extLst>
          </p:cNvPr>
          <p:cNvSpPr>
            <a:spLocks noGrp="1"/>
          </p:cNvSpPr>
          <p:nvPr>
            <p:ph type="ftr" sz="quarter" idx="11"/>
          </p:nvPr>
        </p:nvSpPr>
        <p:spPr/>
        <p:txBody>
          <a:bodyPr/>
          <a:lstStyle/>
          <a:p>
            <a:endParaRPr lang="en-TR"/>
          </a:p>
        </p:txBody>
      </p:sp>
      <p:sp>
        <p:nvSpPr>
          <p:cNvPr id="9" name="Slide Number Placeholder 8">
            <a:extLst>
              <a:ext uri="{FF2B5EF4-FFF2-40B4-BE49-F238E27FC236}">
                <a16:creationId xmlns:a16="http://schemas.microsoft.com/office/drawing/2014/main" id="{503CB948-5B3E-439A-6C51-7E016D437189}"/>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169981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98BD-AEFC-1725-437D-4BC50A9F812D}"/>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ADDFA8AF-B067-F4F3-A029-DA2960E7F7FE}"/>
              </a:ext>
            </a:extLst>
          </p:cNvPr>
          <p:cNvSpPr>
            <a:spLocks noGrp="1"/>
          </p:cNvSpPr>
          <p:nvPr>
            <p:ph type="dt" sz="half" idx="10"/>
          </p:nvPr>
        </p:nvSpPr>
        <p:spPr/>
        <p:txBody>
          <a:bodyPr/>
          <a:lstStyle/>
          <a:p>
            <a:fld id="{CFD47ECA-CE62-094C-818F-7373E6B3F573}" type="datetimeFigureOut">
              <a:rPr lang="en-TR" smtClean="0"/>
              <a:t>12/01/2025</a:t>
            </a:fld>
            <a:endParaRPr lang="en-TR"/>
          </a:p>
        </p:txBody>
      </p:sp>
      <p:sp>
        <p:nvSpPr>
          <p:cNvPr id="4" name="Footer Placeholder 3">
            <a:extLst>
              <a:ext uri="{FF2B5EF4-FFF2-40B4-BE49-F238E27FC236}">
                <a16:creationId xmlns:a16="http://schemas.microsoft.com/office/drawing/2014/main" id="{17E4E8AB-8AF4-4C48-1D6C-E69DA059EAE3}"/>
              </a:ext>
            </a:extLst>
          </p:cNvPr>
          <p:cNvSpPr>
            <a:spLocks noGrp="1"/>
          </p:cNvSpPr>
          <p:nvPr>
            <p:ph type="ftr" sz="quarter" idx="11"/>
          </p:nvPr>
        </p:nvSpPr>
        <p:spPr/>
        <p:txBody>
          <a:bodyPr/>
          <a:lstStyle/>
          <a:p>
            <a:endParaRPr lang="en-TR"/>
          </a:p>
        </p:txBody>
      </p:sp>
      <p:sp>
        <p:nvSpPr>
          <p:cNvPr id="5" name="Slide Number Placeholder 4">
            <a:extLst>
              <a:ext uri="{FF2B5EF4-FFF2-40B4-BE49-F238E27FC236}">
                <a16:creationId xmlns:a16="http://schemas.microsoft.com/office/drawing/2014/main" id="{5CC0087E-4A5C-F518-7D9A-3787173D235C}"/>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1806198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4D976-65A8-8A03-F470-A6B7E520DD22}"/>
              </a:ext>
            </a:extLst>
          </p:cNvPr>
          <p:cNvSpPr>
            <a:spLocks noGrp="1"/>
          </p:cNvSpPr>
          <p:nvPr>
            <p:ph type="dt" sz="half" idx="10"/>
          </p:nvPr>
        </p:nvSpPr>
        <p:spPr/>
        <p:txBody>
          <a:bodyPr/>
          <a:lstStyle/>
          <a:p>
            <a:fld id="{CFD47ECA-CE62-094C-818F-7373E6B3F573}" type="datetimeFigureOut">
              <a:rPr lang="en-TR" smtClean="0"/>
              <a:t>12/01/2025</a:t>
            </a:fld>
            <a:endParaRPr lang="en-TR"/>
          </a:p>
        </p:txBody>
      </p:sp>
      <p:sp>
        <p:nvSpPr>
          <p:cNvPr id="3" name="Footer Placeholder 2">
            <a:extLst>
              <a:ext uri="{FF2B5EF4-FFF2-40B4-BE49-F238E27FC236}">
                <a16:creationId xmlns:a16="http://schemas.microsoft.com/office/drawing/2014/main" id="{13406CB3-1D07-D06C-DA86-D3458C4BB754}"/>
              </a:ext>
            </a:extLst>
          </p:cNvPr>
          <p:cNvSpPr>
            <a:spLocks noGrp="1"/>
          </p:cNvSpPr>
          <p:nvPr>
            <p:ph type="ftr" sz="quarter" idx="11"/>
          </p:nvPr>
        </p:nvSpPr>
        <p:spPr/>
        <p:txBody>
          <a:bodyPr/>
          <a:lstStyle/>
          <a:p>
            <a:endParaRPr lang="en-TR"/>
          </a:p>
        </p:txBody>
      </p:sp>
      <p:sp>
        <p:nvSpPr>
          <p:cNvPr id="4" name="Slide Number Placeholder 3">
            <a:extLst>
              <a:ext uri="{FF2B5EF4-FFF2-40B4-BE49-F238E27FC236}">
                <a16:creationId xmlns:a16="http://schemas.microsoft.com/office/drawing/2014/main" id="{65CD2FAA-208C-2109-5024-714F9FFA9D11}"/>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296649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EE91A-0C19-CC49-EF9C-F63706CB1B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Content Placeholder 2">
            <a:extLst>
              <a:ext uri="{FF2B5EF4-FFF2-40B4-BE49-F238E27FC236}">
                <a16:creationId xmlns:a16="http://schemas.microsoft.com/office/drawing/2014/main" id="{C6353CC1-781F-A82A-9427-CAA32E90EF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Text Placeholder 3">
            <a:extLst>
              <a:ext uri="{FF2B5EF4-FFF2-40B4-BE49-F238E27FC236}">
                <a16:creationId xmlns:a16="http://schemas.microsoft.com/office/drawing/2014/main" id="{2F174580-E303-A5A0-5645-6C0CE79F9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122EF3-EC4E-093E-5B9F-994CC01AE584}"/>
              </a:ext>
            </a:extLst>
          </p:cNvPr>
          <p:cNvSpPr>
            <a:spLocks noGrp="1"/>
          </p:cNvSpPr>
          <p:nvPr>
            <p:ph type="dt" sz="half" idx="10"/>
          </p:nvPr>
        </p:nvSpPr>
        <p:spPr/>
        <p:txBody>
          <a:bodyPr/>
          <a:lstStyle/>
          <a:p>
            <a:fld id="{CFD47ECA-CE62-094C-818F-7373E6B3F573}" type="datetimeFigureOut">
              <a:rPr lang="en-TR" smtClean="0"/>
              <a:t>12/01/2025</a:t>
            </a:fld>
            <a:endParaRPr lang="en-TR"/>
          </a:p>
        </p:txBody>
      </p:sp>
      <p:sp>
        <p:nvSpPr>
          <p:cNvPr id="6" name="Footer Placeholder 5">
            <a:extLst>
              <a:ext uri="{FF2B5EF4-FFF2-40B4-BE49-F238E27FC236}">
                <a16:creationId xmlns:a16="http://schemas.microsoft.com/office/drawing/2014/main" id="{5D1C7CC7-762E-47EA-2C52-F280659B048A}"/>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7ED852DE-B2AE-C3E0-17CF-C096D25EA14A}"/>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3038219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4CF88-D526-61D8-F078-E2D5072631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8C77C8DB-E968-A0FF-B557-2309D47195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R"/>
          </a:p>
        </p:txBody>
      </p:sp>
      <p:sp>
        <p:nvSpPr>
          <p:cNvPr id="4" name="Text Placeholder 3">
            <a:extLst>
              <a:ext uri="{FF2B5EF4-FFF2-40B4-BE49-F238E27FC236}">
                <a16:creationId xmlns:a16="http://schemas.microsoft.com/office/drawing/2014/main" id="{E14403B0-88DF-2608-4E62-AFF7297CA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391AF-1997-E922-EC94-245A7F1EDAF2}"/>
              </a:ext>
            </a:extLst>
          </p:cNvPr>
          <p:cNvSpPr>
            <a:spLocks noGrp="1"/>
          </p:cNvSpPr>
          <p:nvPr>
            <p:ph type="dt" sz="half" idx="10"/>
          </p:nvPr>
        </p:nvSpPr>
        <p:spPr/>
        <p:txBody>
          <a:bodyPr/>
          <a:lstStyle/>
          <a:p>
            <a:fld id="{CFD47ECA-CE62-094C-818F-7373E6B3F573}" type="datetimeFigureOut">
              <a:rPr lang="en-TR" smtClean="0"/>
              <a:t>12/01/2025</a:t>
            </a:fld>
            <a:endParaRPr lang="en-TR"/>
          </a:p>
        </p:txBody>
      </p:sp>
      <p:sp>
        <p:nvSpPr>
          <p:cNvPr id="6" name="Footer Placeholder 5">
            <a:extLst>
              <a:ext uri="{FF2B5EF4-FFF2-40B4-BE49-F238E27FC236}">
                <a16:creationId xmlns:a16="http://schemas.microsoft.com/office/drawing/2014/main" id="{F92FDD85-8E25-9A1A-54DE-DE75224D5899}"/>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0A270F4E-2220-4404-09C3-E0F4981344EC}"/>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2761540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14586-9A80-3784-9888-7FD1769E5C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931B86AF-B8F0-A4A5-544B-89614CFDD2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620A24FF-EA96-E9D3-6E33-C839C54FD4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D47ECA-CE62-094C-818F-7373E6B3F573}" type="datetimeFigureOut">
              <a:rPr lang="en-TR" smtClean="0"/>
              <a:t>12/01/2025</a:t>
            </a:fld>
            <a:endParaRPr lang="en-TR"/>
          </a:p>
        </p:txBody>
      </p:sp>
      <p:sp>
        <p:nvSpPr>
          <p:cNvPr id="5" name="Footer Placeholder 4">
            <a:extLst>
              <a:ext uri="{FF2B5EF4-FFF2-40B4-BE49-F238E27FC236}">
                <a16:creationId xmlns:a16="http://schemas.microsoft.com/office/drawing/2014/main" id="{D3A18E0D-C2CD-6A82-E8FF-A57D3D8CB4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TR"/>
          </a:p>
        </p:txBody>
      </p:sp>
      <p:sp>
        <p:nvSpPr>
          <p:cNvPr id="6" name="Slide Number Placeholder 5">
            <a:extLst>
              <a:ext uri="{FF2B5EF4-FFF2-40B4-BE49-F238E27FC236}">
                <a16:creationId xmlns:a16="http://schemas.microsoft.com/office/drawing/2014/main" id="{CCFF43E1-7081-AA45-9665-C1A5130DD5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93B431-860C-F748-9DA7-65038E822742}" type="slidenum">
              <a:rPr lang="en-TR" smtClean="0"/>
              <a:t>‹#›</a:t>
            </a:fld>
            <a:endParaRPr lang="en-TR"/>
          </a:p>
        </p:txBody>
      </p:sp>
    </p:spTree>
    <p:extLst>
      <p:ext uri="{BB962C8B-B14F-4D97-AF65-F5344CB8AC3E}">
        <p14:creationId xmlns:p14="http://schemas.microsoft.com/office/powerpoint/2010/main" val="3894443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oleObject" Target="../embeddings/oleObject1.bin"/><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g"/><Relationship Id="rId17" Type="http://schemas.openxmlformats.org/officeDocument/2006/relationships/image" Target="../media/image42.emf"/><Relationship Id="rId2" Type="http://schemas.openxmlformats.org/officeDocument/2006/relationships/image" Target="../media/image10.jpg"/><Relationship Id="rId16"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32.jpeg"/><Relationship Id="rId11" Type="http://schemas.openxmlformats.org/officeDocument/2006/relationships/image" Target="../media/image37.jpg"/><Relationship Id="rId5" Type="http://schemas.openxmlformats.org/officeDocument/2006/relationships/image" Target="../media/image31.jpeg"/><Relationship Id="rId15" Type="http://schemas.openxmlformats.org/officeDocument/2006/relationships/image" Target="../media/image40.emf"/><Relationship Id="rId10" Type="http://schemas.openxmlformats.org/officeDocument/2006/relationships/image" Target="../media/image36.emf"/><Relationship Id="rId4" Type="http://schemas.openxmlformats.org/officeDocument/2006/relationships/image" Target="../media/image30.jpeg"/><Relationship Id="rId9" Type="http://schemas.openxmlformats.org/officeDocument/2006/relationships/image" Target="../media/image35.emf"/><Relationship Id="rId14" Type="http://schemas.openxmlformats.org/officeDocument/2006/relationships/image" Target="../media/image39.emf"/></Relationships>
</file>

<file path=ppt/slides/_rels/slide21.xml.rels><?xml version="1.0" encoding="UTF-8" standalone="yes"?>
<Relationships xmlns="http://schemas.openxmlformats.org/package/2006/relationships"><Relationship Id="rId13" Type="http://schemas.openxmlformats.org/officeDocument/2006/relationships/customXml" Target="../ink/ink4.xml"/><Relationship Id="rId8" Type="http://schemas.openxmlformats.org/officeDocument/2006/relationships/image" Target="../media/image39.png"/><Relationship Id="rId3" Type="http://schemas.openxmlformats.org/officeDocument/2006/relationships/image" Target="../media/image43.emf"/><Relationship Id="rId7" Type="http://schemas.openxmlformats.org/officeDocument/2006/relationships/customXml" Target="../ink/ink2.xml"/><Relationship Id="rId12" Type="http://schemas.openxmlformats.org/officeDocument/2006/relationships/image" Target="../media/image41.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customXml" Target="../ink/ink3.xml"/><Relationship Id="rId5" Type="http://schemas.openxmlformats.org/officeDocument/2006/relationships/customXml" Target="../ink/ink1.xml"/><Relationship Id="rId10" Type="http://schemas.openxmlformats.org/officeDocument/2006/relationships/image" Target="../media/image40.png"/><Relationship Id="rId4" Type="http://schemas.openxmlformats.org/officeDocument/2006/relationships/image" Target="../media/image44.emf"/></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halic.edu.tr/wp-content/uploads/kadid/dokumanlar/iis/surec-baslatma-ve-ihtiyac-analizi-bilgilendirme-msg-link.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yıldırım, meneviş mavisi, gök gürültüsü içeren bir resim&#10;&#10;Açıklama otomatik olarak oluşturuldu">
            <a:extLst>
              <a:ext uri="{FF2B5EF4-FFF2-40B4-BE49-F238E27FC236}">
                <a16:creationId xmlns:a16="http://schemas.microsoft.com/office/drawing/2014/main" id="{4D06C2C7-2C9F-C7BD-0843-343F5F794C4A}"/>
              </a:ext>
            </a:extLst>
          </p:cNvPr>
          <p:cNvPicPr>
            <a:picLocks noChangeAspect="1"/>
          </p:cNvPicPr>
          <p:nvPr/>
        </p:nvPicPr>
        <p:blipFill>
          <a:blip r:embed="rId2"/>
          <a:stretch>
            <a:fillRect/>
          </a:stretch>
        </p:blipFill>
        <p:spPr>
          <a:xfrm>
            <a:off x="0" y="-6178"/>
            <a:ext cx="12192000" cy="6858000"/>
          </a:xfrm>
          <a:prstGeom prst="rect">
            <a:avLst/>
          </a:prstGeom>
        </p:spPr>
      </p:pic>
      <p:sp>
        <p:nvSpPr>
          <p:cNvPr id="3" name="Metin kutusu 2">
            <a:extLst>
              <a:ext uri="{FF2B5EF4-FFF2-40B4-BE49-F238E27FC236}">
                <a16:creationId xmlns:a16="http://schemas.microsoft.com/office/drawing/2014/main" id="{CC81901F-C793-B451-341D-A6B5EE62294A}"/>
              </a:ext>
            </a:extLst>
          </p:cNvPr>
          <p:cNvSpPr txBox="1"/>
          <p:nvPr/>
        </p:nvSpPr>
        <p:spPr>
          <a:xfrm>
            <a:off x="3362179" y="1114498"/>
            <a:ext cx="5219114" cy="2308324"/>
          </a:xfrm>
          <a:prstGeom prst="rect">
            <a:avLst/>
          </a:prstGeom>
          <a:noFill/>
        </p:spPr>
        <p:txBody>
          <a:bodyPr wrap="square">
            <a:spAutoFit/>
          </a:bodyPr>
          <a:lstStyle/>
          <a:p>
            <a:pPr algn="ctr"/>
            <a:r>
              <a:rPr lang="tr-TR" sz="3600" b="1" dirty="0">
                <a:solidFill>
                  <a:schemeClr val="bg1"/>
                </a:solidFill>
              </a:rPr>
              <a:t>KALİTE VE AKREDİTASYON KOMİSYONU FAALİYETLERİ </a:t>
            </a:r>
            <a:endParaRPr lang="tr-TR" sz="3600" dirty="0">
              <a:solidFill>
                <a:schemeClr val="bg1"/>
              </a:solidFill>
            </a:endParaRPr>
          </a:p>
        </p:txBody>
      </p:sp>
    </p:spTree>
    <p:extLst>
      <p:ext uri="{BB962C8B-B14F-4D97-AF65-F5344CB8AC3E}">
        <p14:creationId xmlns:p14="http://schemas.microsoft.com/office/powerpoint/2010/main" val="228074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7CEDC-0416-FF7F-F451-814F10CFFF1B}"/>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E5E5B256-481C-6194-D2ED-9665C28422A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922BB9C-A68D-31BC-4555-273698FC3F67}"/>
              </a:ext>
            </a:extLst>
          </p:cNvPr>
          <p:cNvSpPr txBox="1"/>
          <p:nvPr/>
        </p:nvSpPr>
        <p:spPr>
          <a:xfrm>
            <a:off x="2042415" y="1395747"/>
            <a:ext cx="7206688" cy="923330"/>
          </a:xfrm>
          <a:prstGeom prst="rect">
            <a:avLst/>
          </a:prstGeom>
          <a:noFill/>
        </p:spPr>
        <p:txBody>
          <a:bodyPr wrap="square" rtlCol="0">
            <a:spAutoFit/>
          </a:bodyPr>
          <a:lstStyle/>
          <a:p>
            <a:r>
              <a:rPr lang="tr-TR" b="1" dirty="0">
                <a:solidFill>
                  <a:srgbClr val="0817B9"/>
                </a:solidFill>
                <a:latin typeface="Poppins" pitchFamily="2" charset="77"/>
                <a:cs typeface="Poppins" pitchFamily="2" charset="77"/>
              </a:rPr>
              <a:t>KALİTE VE AKREDİTASYON KOMİSYONU</a:t>
            </a:r>
            <a:endParaRPr lang="en-US" b="1" dirty="0">
              <a:solidFill>
                <a:srgbClr val="0817B9"/>
              </a:solidFill>
              <a:latin typeface="Poppins" pitchFamily="2" charset="77"/>
              <a:cs typeface="Poppins" pitchFamily="2" charset="77"/>
            </a:endParaRPr>
          </a:p>
          <a:p>
            <a:endParaRPr lang="en-US" b="1" dirty="0">
              <a:solidFill>
                <a:srgbClr val="0817B9"/>
              </a:solidFill>
              <a:latin typeface="Poppins" pitchFamily="2" charset="77"/>
              <a:cs typeface="Poppins" pitchFamily="2" charset="77"/>
            </a:endParaRPr>
          </a:p>
          <a:p>
            <a:r>
              <a:rPr lang="en-TR" dirty="0"/>
              <a:t> </a:t>
            </a:r>
          </a:p>
        </p:txBody>
      </p:sp>
      <p:sp>
        <p:nvSpPr>
          <p:cNvPr id="7" name="TextBox 6">
            <a:extLst>
              <a:ext uri="{FF2B5EF4-FFF2-40B4-BE49-F238E27FC236}">
                <a16:creationId xmlns:a16="http://schemas.microsoft.com/office/drawing/2014/main" id="{31326860-1986-73F0-A07A-D3D986EEBB19}"/>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C2FAB3DE-6E44-692E-4A8D-46168FECAF09}"/>
              </a:ext>
            </a:extLst>
          </p:cNvPr>
          <p:cNvSpPr txBox="1"/>
          <p:nvPr/>
        </p:nvSpPr>
        <p:spPr>
          <a:xfrm>
            <a:off x="1676400" y="1727968"/>
            <a:ext cx="7787012" cy="646331"/>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Komisyon Üyeleri </a:t>
            </a:r>
          </a:p>
          <a:p>
            <a:pPr indent="-228600"/>
            <a:endParaRPr lang="tr-TR" b="1" dirty="0">
              <a:solidFill>
                <a:srgbClr val="0817B9"/>
              </a:solidFill>
              <a:latin typeface="Poppins" pitchFamily="2" charset="77"/>
              <a:cs typeface="Poppins" pitchFamily="2" charset="77"/>
            </a:endParaRPr>
          </a:p>
        </p:txBody>
      </p:sp>
      <p:sp>
        <p:nvSpPr>
          <p:cNvPr id="2" name="Metin kutusu 1">
            <a:extLst>
              <a:ext uri="{FF2B5EF4-FFF2-40B4-BE49-F238E27FC236}">
                <a16:creationId xmlns:a16="http://schemas.microsoft.com/office/drawing/2014/main" id="{F91971AC-717E-EB29-EB14-92050389AD56}"/>
              </a:ext>
            </a:extLst>
          </p:cNvPr>
          <p:cNvSpPr txBox="1"/>
          <p:nvPr/>
        </p:nvSpPr>
        <p:spPr>
          <a:xfrm>
            <a:off x="1420834" y="2200103"/>
            <a:ext cx="9813073" cy="4185761"/>
          </a:xfrm>
          <a:prstGeom prst="rect">
            <a:avLst/>
          </a:prstGeom>
          <a:noFill/>
        </p:spPr>
        <p:txBody>
          <a:bodyPr wrap="square" rtlCol="0">
            <a:spAutoFit/>
          </a:bodyPr>
          <a:lstStyle/>
          <a:p>
            <a:r>
              <a:rPr lang="tr-TR" sz="1400" dirty="0">
                <a:latin typeface="Times New Roman" panose="02020603050405020304" pitchFamily="18" charset="0"/>
                <a:cs typeface="Times New Roman" panose="02020603050405020304" pitchFamily="18" charset="0"/>
              </a:rPr>
              <a:t>Prof. Dr. Nihat İNANÇ (Rektör)	</a:t>
            </a:r>
          </a:p>
          <a:p>
            <a:r>
              <a:rPr lang="tr-TR" sz="1400" dirty="0">
                <a:latin typeface="Times New Roman" panose="02020603050405020304" pitchFamily="18" charset="0"/>
                <a:cs typeface="Times New Roman" panose="02020603050405020304" pitchFamily="18" charset="0"/>
              </a:rPr>
              <a:t>Doç. Dr. Ece ÜNÜR 	</a:t>
            </a:r>
          </a:p>
          <a:p>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Gör. Merve BABAL	</a:t>
            </a:r>
          </a:p>
          <a:p>
            <a:r>
              <a:rPr lang="tr-TR" sz="1400" dirty="0">
                <a:latin typeface="Times New Roman" panose="02020603050405020304" pitchFamily="18" charset="0"/>
                <a:cs typeface="Times New Roman" panose="02020603050405020304" pitchFamily="18" charset="0"/>
              </a:rPr>
              <a:t>Doç. Dr. Nevra ALKANLI	</a:t>
            </a:r>
          </a:p>
          <a:p>
            <a:r>
              <a:rPr lang="tr-TR" sz="1400" dirty="0">
                <a:latin typeface="Times New Roman" panose="02020603050405020304" pitchFamily="18" charset="0"/>
                <a:cs typeface="Times New Roman" panose="02020603050405020304" pitchFamily="18" charset="0"/>
              </a:rPr>
              <a:t>Dr. </a:t>
            </a:r>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Üyesi Ayşe ÖZTÜRK </a:t>
            </a:r>
          </a:p>
          <a:p>
            <a:r>
              <a:rPr lang="tr-TR" sz="1400" dirty="0">
                <a:latin typeface="Times New Roman" panose="02020603050405020304" pitchFamily="18" charset="0"/>
                <a:cs typeface="Times New Roman" panose="02020603050405020304" pitchFamily="18" charset="0"/>
              </a:rPr>
              <a:t>Dr. </a:t>
            </a:r>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Üyesi İbrahim Turgay TURAN	</a:t>
            </a:r>
          </a:p>
          <a:p>
            <a:r>
              <a:rPr lang="tr-TR" sz="1400" dirty="0">
                <a:latin typeface="Times New Roman" panose="02020603050405020304" pitchFamily="18" charset="0"/>
                <a:cs typeface="Times New Roman" panose="02020603050405020304" pitchFamily="18" charset="0"/>
              </a:rPr>
              <a:t>Dr. </a:t>
            </a:r>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Üyesi Melek UYGUN	</a:t>
            </a:r>
          </a:p>
          <a:p>
            <a:r>
              <a:rPr lang="tr-TR" sz="1400" dirty="0">
                <a:latin typeface="Times New Roman" panose="02020603050405020304" pitchFamily="18" charset="0"/>
                <a:cs typeface="Times New Roman" panose="02020603050405020304" pitchFamily="18" charset="0"/>
              </a:rPr>
              <a:t>Dr. </a:t>
            </a:r>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Üyesi Ece ÖZİNAN	</a:t>
            </a:r>
          </a:p>
          <a:p>
            <a:r>
              <a:rPr lang="tr-TR" sz="1400" dirty="0">
                <a:latin typeface="Times New Roman" panose="02020603050405020304" pitchFamily="18" charset="0"/>
                <a:cs typeface="Times New Roman" panose="02020603050405020304" pitchFamily="18" charset="0"/>
              </a:rPr>
              <a:t>Dr. </a:t>
            </a:r>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Üyesi Yusuf YILDIRIM</a:t>
            </a:r>
          </a:p>
          <a:p>
            <a:r>
              <a:rPr lang="tr-TR" sz="1400" dirty="0">
                <a:latin typeface="Times New Roman" panose="02020603050405020304" pitchFamily="18" charset="0"/>
                <a:cs typeface="Times New Roman" panose="02020603050405020304" pitchFamily="18" charset="0"/>
              </a:rPr>
              <a:t>Dr. </a:t>
            </a:r>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Üyesi Melih ATALAY</a:t>
            </a:r>
          </a:p>
          <a:p>
            <a:r>
              <a:rPr lang="tr-TR" sz="1400" dirty="0">
                <a:latin typeface="Times New Roman" panose="02020603050405020304" pitchFamily="18" charset="0"/>
                <a:cs typeface="Times New Roman" panose="02020603050405020304" pitchFamily="18" charset="0"/>
              </a:rPr>
              <a:t>Dr. </a:t>
            </a:r>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Üyesi Selahattin ÇALIŞAL	</a:t>
            </a:r>
          </a:p>
          <a:p>
            <a:r>
              <a:rPr lang="tr-TR" sz="1400" dirty="0">
                <a:latin typeface="Times New Roman" panose="02020603050405020304" pitchFamily="18" charset="0"/>
                <a:cs typeface="Times New Roman" panose="02020603050405020304" pitchFamily="18" charset="0"/>
              </a:rPr>
              <a:t>Dr. </a:t>
            </a:r>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Üyesi Pınar YEL</a:t>
            </a:r>
          </a:p>
          <a:p>
            <a:r>
              <a:rPr lang="tr-TR" sz="1400" dirty="0">
                <a:latin typeface="Times New Roman" panose="02020603050405020304" pitchFamily="18" charset="0"/>
                <a:cs typeface="Times New Roman" panose="02020603050405020304" pitchFamily="18" charset="0"/>
              </a:rPr>
              <a:t>Arş. Gör. Can ERİBOL	</a:t>
            </a:r>
          </a:p>
          <a:p>
            <a:r>
              <a:rPr lang="tr-TR" sz="1400" dirty="0">
                <a:latin typeface="Times New Roman" panose="02020603050405020304" pitchFamily="18" charset="0"/>
                <a:cs typeface="Times New Roman" panose="02020603050405020304" pitchFamily="18" charset="0"/>
              </a:rPr>
              <a:t>Arş. Gör. Melisa PİROL</a:t>
            </a:r>
          </a:p>
          <a:p>
            <a:r>
              <a:rPr lang="tr-TR" sz="1400" dirty="0">
                <a:latin typeface="Times New Roman" panose="02020603050405020304" pitchFamily="18" charset="0"/>
                <a:cs typeface="Times New Roman" panose="02020603050405020304" pitchFamily="18" charset="0"/>
              </a:rPr>
              <a:t>Alim UÇAR	</a:t>
            </a:r>
          </a:p>
          <a:p>
            <a:r>
              <a:rPr lang="tr-TR" sz="1400" dirty="0">
                <a:latin typeface="Times New Roman" panose="02020603050405020304" pitchFamily="18" charset="0"/>
                <a:cs typeface="Times New Roman" panose="02020603050405020304" pitchFamily="18" charset="0"/>
              </a:rPr>
              <a:t>İsmail DERİN	</a:t>
            </a:r>
          </a:p>
          <a:p>
            <a:r>
              <a:rPr lang="tr-TR" sz="1400" dirty="0">
                <a:latin typeface="Times New Roman" panose="02020603050405020304" pitchFamily="18" charset="0"/>
                <a:cs typeface="Times New Roman" panose="02020603050405020304" pitchFamily="18" charset="0"/>
              </a:rPr>
              <a:t>Abdullah ŞANAL</a:t>
            </a:r>
          </a:p>
          <a:p>
            <a:r>
              <a:rPr lang="tr-TR" sz="1400" dirty="0">
                <a:latin typeface="Times New Roman" panose="02020603050405020304" pitchFamily="18" charset="0"/>
                <a:cs typeface="Times New Roman" panose="02020603050405020304" pitchFamily="18" charset="0"/>
              </a:rPr>
              <a:t>Sena KESKİNKARATAŞ </a:t>
            </a:r>
          </a:p>
          <a:p>
            <a:r>
              <a:rPr lang="tr-TR" sz="1400" dirty="0">
                <a:latin typeface="Times New Roman" panose="02020603050405020304" pitchFamily="18" charset="0"/>
                <a:cs typeface="Times New Roman" panose="02020603050405020304" pitchFamily="18" charset="0"/>
              </a:rPr>
              <a:t>Prof. Dr. Muzaffer ELMAS </a:t>
            </a:r>
            <a:endParaRPr lang="tr-TR" dirty="0">
              <a:latin typeface="Times New Roman" panose="02020603050405020304" pitchFamily="18" charset="0"/>
              <a:cs typeface="Times New Roman" panose="02020603050405020304" pitchFamily="18" charset="0"/>
            </a:endParaRPr>
          </a:p>
        </p:txBody>
      </p:sp>
      <p:sp>
        <p:nvSpPr>
          <p:cNvPr id="8" name="Metin kutusu 7">
            <a:extLst>
              <a:ext uri="{FF2B5EF4-FFF2-40B4-BE49-F238E27FC236}">
                <a16:creationId xmlns:a16="http://schemas.microsoft.com/office/drawing/2014/main" id="{E355C366-CCB0-4FCA-FE54-93BC852B583D}"/>
              </a:ext>
            </a:extLst>
          </p:cNvPr>
          <p:cNvSpPr txBox="1"/>
          <p:nvPr/>
        </p:nvSpPr>
        <p:spPr>
          <a:xfrm>
            <a:off x="5492873" y="2844224"/>
            <a:ext cx="4449586" cy="307777"/>
          </a:xfrm>
          <a:prstGeom prst="rect">
            <a:avLst/>
          </a:prstGeom>
          <a:noFill/>
        </p:spPr>
        <p:txBody>
          <a:bodyPr wrap="square" rtlCol="0">
            <a:spAutoFit/>
          </a:bodyPr>
          <a:lstStyle/>
          <a:p>
            <a:endParaRPr lang="tr-TR" sz="1400" dirty="0">
              <a:solidFill>
                <a:srgbClr val="FF0000"/>
              </a:solidFill>
              <a:latin typeface="Times New Roman" panose="02020603050405020304" pitchFamily="18" charset="0"/>
              <a:cs typeface="Times New Roman" panose="02020603050405020304" pitchFamily="18" charset="0"/>
            </a:endParaRPr>
          </a:p>
        </p:txBody>
      </p:sp>
      <p:pic>
        <p:nvPicPr>
          <p:cNvPr id="9" name="Resim 8" descr="iç mekan, kişi, şahıs, giyim, insanlar içeren bir resim&#10;&#10;Yapay zeka tarafından oluşturulmuş içerik yanlış olabilir.">
            <a:extLst>
              <a:ext uri="{FF2B5EF4-FFF2-40B4-BE49-F238E27FC236}">
                <a16:creationId xmlns:a16="http://schemas.microsoft.com/office/drawing/2014/main" id="{97D51464-1B6F-D014-B6DB-C340559774A2}"/>
              </a:ext>
            </a:extLst>
          </p:cNvPr>
          <p:cNvPicPr>
            <a:picLocks noChangeAspect="1"/>
          </p:cNvPicPr>
          <p:nvPr/>
        </p:nvPicPr>
        <p:blipFill>
          <a:blip r:embed="rId3"/>
          <a:stretch>
            <a:fillRect/>
          </a:stretch>
        </p:blipFill>
        <p:spPr>
          <a:xfrm>
            <a:off x="7170821" y="3106323"/>
            <a:ext cx="5021179" cy="3347453"/>
          </a:xfrm>
          <a:prstGeom prst="rect">
            <a:avLst/>
          </a:prstGeom>
        </p:spPr>
      </p:pic>
    </p:spTree>
    <p:extLst>
      <p:ext uri="{BB962C8B-B14F-4D97-AF65-F5344CB8AC3E}">
        <p14:creationId xmlns:p14="http://schemas.microsoft.com/office/powerpoint/2010/main" val="238719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C2B7870-2272-F65A-70F2-B51B4593B6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3EEBA6-77C1-9210-EB1C-79FEB483EC97}"/>
              </a:ext>
            </a:extLst>
          </p:cNvPr>
          <p:cNvSpPr txBox="1"/>
          <p:nvPr/>
        </p:nvSpPr>
        <p:spPr>
          <a:xfrm>
            <a:off x="2042415" y="1395747"/>
            <a:ext cx="7206688" cy="923330"/>
          </a:xfrm>
          <a:prstGeom prst="rect">
            <a:avLst/>
          </a:prstGeom>
          <a:noFill/>
        </p:spPr>
        <p:txBody>
          <a:bodyPr wrap="square" rtlCol="0">
            <a:spAutoFit/>
          </a:bodyPr>
          <a:lstStyle/>
          <a:p>
            <a:r>
              <a:rPr lang="tr-TR" b="1" dirty="0">
                <a:solidFill>
                  <a:srgbClr val="0817B9"/>
                </a:solidFill>
                <a:latin typeface="Poppins" pitchFamily="2" charset="77"/>
                <a:cs typeface="Poppins" pitchFamily="2" charset="77"/>
              </a:rPr>
              <a:t>KALİTE VE AKREDİTASYON KOMİSYONU</a:t>
            </a:r>
            <a:endParaRPr lang="en-US" b="1" dirty="0">
              <a:solidFill>
                <a:srgbClr val="0817B9"/>
              </a:solidFill>
              <a:latin typeface="Poppins" pitchFamily="2" charset="77"/>
              <a:cs typeface="Poppins" pitchFamily="2" charset="77"/>
            </a:endParaRPr>
          </a:p>
          <a:p>
            <a:endParaRPr lang="en-US" b="1" dirty="0">
              <a:solidFill>
                <a:srgbClr val="0817B9"/>
              </a:solidFill>
              <a:latin typeface="Poppins" pitchFamily="2" charset="77"/>
              <a:cs typeface="Poppins" pitchFamily="2" charset="77"/>
            </a:endParaRPr>
          </a:p>
          <a:p>
            <a:r>
              <a:rPr lang="en-TR" dirty="0"/>
              <a:t> </a:t>
            </a:r>
          </a:p>
        </p:txBody>
      </p:sp>
      <p:sp>
        <p:nvSpPr>
          <p:cNvPr id="7" name="TextBox 6">
            <a:extLst>
              <a:ext uri="{FF2B5EF4-FFF2-40B4-BE49-F238E27FC236}">
                <a16:creationId xmlns:a16="http://schemas.microsoft.com/office/drawing/2014/main" id="{DD3F2BC0-056D-C893-68C3-16646422DA19}"/>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EACDEF21-6D12-5845-D645-B11792973BDA}"/>
              </a:ext>
            </a:extLst>
          </p:cNvPr>
          <p:cNvSpPr txBox="1"/>
          <p:nvPr/>
        </p:nvSpPr>
        <p:spPr>
          <a:xfrm>
            <a:off x="382474" y="2468328"/>
            <a:ext cx="9080938" cy="646331"/>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Komisyon Çalışma Usul ve Esasları </a:t>
            </a:r>
          </a:p>
          <a:p>
            <a:pPr indent="-228600"/>
            <a:endParaRPr lang="tr-TR" b="1" dirty="0">
              <a:solidFill>
                <a:srgbClr val="0817B9"/>
              </a:solidFill>
              <a:latin typeface="Poppins" pitchFamily="2" charset="77"/>
              <a:cs typeface="Poppins" pitchFamily="2" charset="77"/>
            </a:endParaRPr>
          </a:p>
        </p:txBody>
      </p:sp>
      <p:pic>
        <p:nvPicPr>
          <p:cNvPr id="5" name="Resim 4"/>
          <p:cNvPicPr>
            <a:picLocks noChangeAspect="1"/>
          </p:cNvPicPr>
          <p:nvPr/>
        </p:nvPicPr>
        <p:blipFill>
          <a:blip r:embed="rId3"/>
          <a:stretch>
            <a:fillRect/>
          </a:stretch>
        </p:blipFill>
        <p:spPr>
          <a:xfrm>
            <a:off x="4821933" y="1688481"/>
            <a:ext cx="3862831" cy="4656563"/>
          </a:xfrm>
          <a:prstGeom prst="rect">
            <a:avLst/>
          </a:prstGeom>
        </p:spPr>
      </p:pic>
    </p:spTree>
    <p:extLst>
      <p:ext uri="{BB962C8B-B14F-4D97-AF65-F5344CB8AC3E}">
        <p14:creationId xmlns:p14="http://schemas.microsoft.com/office/powerpoint/2010/main" val="3004823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C2B7870-2272-F65A-70F2-B51B4593B6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3EEBA6-77C1-9210-EB1C-79FEB483EC97}"/>
              </a:ext>
            </a:extLst>
          </p:cNvPr>
          <p:cNvSpPr txBox="1"/>
          <p:nvPr/>
        </p:nvSpPr>
        <p:spPr>
          <a:xfrm>
            <a:off x="2042415" y="1395747"/>
            <a:ext cx="7206688" cy="646331"/>
          </a:xfrm>
          <a:prstGeom prst="rect">
            <a:avLst/>
          </a:prstGeom>
          <a:noFill/>
        </p:spPr>
        <p:txBody>
          <a:bodyPr wrap="square" rtlCol="0">
            <a:spAutoFit/>
          </a:bodyPr>
          <a:lstStyle/>
          <a:p>
            <a:r>
              <a:rPr lang="tr-TR" b="1" dirty="0">
                <a:solidFill>
                  <a:srgbClr val="0817B9"/>
                </a:solidFill>
                <a:latin typeface="Poppins" pitchFamily="2" charset="77"/>
                <a:cs typeface="Poppins" pitchFamily="2" charset="77"/>
              </a:rPr>
              <a:t>KALİTE VE AKREDİTASYON KOMİSYONU</a:t>
            </a:r>
            <a:endParaRPr lang="en-US" b="1" dirty="0">
              <a:solidFill>
                <a:srgbClr val="0817B9"/>
              </a:solidFill>
              <a:latin typeface="Poppins" pitchFamily="2" charset="77"/>
              <a:cs typeface="Poppins" pitchFamily="2" charset="77"/>
            </a:endParaRPr>
          </a:p>
          <a:p>
            <a:r>
              <a:rPr lang="en-TR" dirty="0"/>
              <a:t> </a:t>
            </a:r>
          </a:p>
        </p:txBody>
      </p:sp>
      <p:sp>
        <p:nvSpPr>
          <p:cNvPr id="7" name="TextBox 6">
            <a:extLst>
              <a:ext uri="{FF2B5EF4-FFF2-40B4-BE49-F238E27FC236}">
                <a16:creationId xmlns:a16="http://schemas.microsoft.com/office/drawing/2014/main" id="{DD3F2BC0-056D-C893-68C3-16646422DA19}"/>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EACDEF21-6D12-5845-D645-B11792973BDA}"/>
              </a:ext>
            </a:extLst>
          </p:cNvPr>
          <p:cNvSpPr txBox="1"/>
          <p:nvPr/>
        </p:nvSpPr>
        <p:spPr>
          <a:xfrm>
            <a:off x="140677" y="2248607"/>
            <a:ext cx="6148611" cy="646331"/>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Kalite Süreçlerine İlişkin Bütüncül Yaklaşımların İzlenmesi ve Kalite El Kitabının Oluşturulması</a:t>
            </a:r>
          </a:p>
        </p:txBody>
      </p:sp>
      <p:pic>
        <p:nvPicPr>
          <p:cNvPr id="8" name="Resim 7"/>
          <p:cNvPicPr>
            <a:picLocks noChangeAspect="1"/>
          </p:cNvPicPr>
          <p:nvPr/>
        </p:nvPicPr>
        <p:blipFill rotWithShape="1">
          <a:blip r:embed="rId3">
            <a:extLst>
              <a:ext uri="{28A0092B-C50C-407E-A947-70E740481C1C}">
                <a14:useLocalDpi xmlns:a14="http://schemas.microsoft.com/office/drawing/2010/main" val="0"/>
              </a:ext>
            </a:extLst>
          </a:blip>
          <a:srcRect t="10894" b="13334"/>
          <a:stretch/>
        </p:blipFill>
        <p:spPr>
          <a:xfrm>
            <a:off x="9214261" y="1395747"/>
            <a:ext cx="2077257" cy="3410304"/>
          </a:xfrm>
          <a:prstGeom prst="rect">
            <a:avLst/>
          </a:prstGeom>
        </p:spPr>
      </p:pic>
      <p:pic>
        <p:nvPicPr>
          <p:cNvPr id="9" name="Resim 8"/>
          <p:cNvPicPr>
            <a:picLocks noChangeAspect="1"/>
          </p:cNvPicPr>
          <p:nvPr/>
        </p:nvPicPr>
        <p:blipFill rotWithShape="1">
          <a:blip r:embed="rId4">
            <a:extLst>
              <a:ext uri="{28A0092B-C50C-407E-A947-70E740481C1C}">
                <a14:useLocalDpi xmlns:a14="http://schemas.microsoft.com/office/drawing/2010/main" val="0"/>
              </a:ext>
            </a:extLst>
          </a:blip>
          <a:srcRect t="13961" b="12308"/>
          <a:stretch/>
        </p:blipFill>
        <p:spPr>
          <a:xfrm>
            <a:off x="6010335" y="1718912"/>
            <a:ext cx="1976536" cy="3157520"/>
          </a:xfrm>
          <a:prstGeom prst="rect">
            <a:avLst/>
          </a:prstGeom>
        </p:spPr>
      </p:pic>
      <p:pic>
        <p:nvPicPr>
          <p:cNvPr id="2" name="Resim 1"/>
          <p:cNvPicPr>
            <a:picLocks noChangeAspect="1"/>
          </p:cNvPicPr>
          <p:nvPr/>
        </p:nvPicPr>
        <p:blipFill>
          <a:blip r:embed="rId5"/>
          <a:stretch>
            <a:fillRect/>
          </a:stretch>
        </p:blipFill>
        <p:spPr>
          <a:xfrm>
            <a:off x="1301859" y="3150074"/>
            <a:ext cx="3129555" cy="3139214"/>
          </a:xfrm>
          <a:prstGeom prst="rect">
            <a:avLst/>
          </a:prstGeom>
        </p:spPr>
      </p:pic>
      <p:pic>
        <p:nvPicPr>
          <p:cNvPr id="10" name="Resim 9" descr="iç mekan, ofis binası, masa, giyim içeren bir resim&#10;&#10;Yapay zeka tarafından oluşturulmuş içerik yanlış olabilir.">
            <a:extLst>
              <a:ext uri="{FF2B5EF4-FFF2-40B4-BE49-F238E27FC236}">
                <a16:creationId xmlns:a16="http://schemas.microsoft.com/office/drawing/2014/main" id="{5C2EE3BE-890C-6A9D-4D52-895950762E7C}"/>
              </a:ext>
            </a:extLst>
          </p:cNvPr>
          <p:cNvPicPr>
            <a:picLocks noChangeAspect="1"/>
          </p:cNvPicPr>
          <p:nvPr/>
        </p:nvPicPr>
        <p:blipFill>
          <a:blip r:embed="rId6"/>
          <a:stretch>
            <a:fillRect/>
          </a:stretch>
        </p:blipFill>
        <p:spPr>
          <a:xfrm>
            <a:off x="5917796" y="4847712"/>
            <a:ext cx="2161614" cy="1441576"/>
          </a:xfrm>
          <a:prstGeom prst="rect">
            <a:avLst/>
          </a:prstGeom>
        </p:spPr>
      </p:pic>
      <p:pic>
        <p:nvPicPr>
          <p:cNvPr id="12" name="Resim 11" descr="metin, bilgisayar, multimedya, multimedya yazılımı içeren bir resim&#10;&#10;Yapay zeka tarafından oluşturulmuş içerik yanlış olabilir.">
            <a:extLst>
              <a:ext uri="{FF2B5EF4-FFF2-40B4-BE49-F238E27FC236}">
                <a16:creationId xmlns:a16="http://schemas.microsoft.com/office/drawing/2014/main" id="{E7085057-5D5E-27D4-2AC9-74C7A7884091}"/>
              </a:ext>
            </a:extLst>
          </p:cNvPr>
          <p:cNvPicPr>
            <a:picLocks noChangeAspect="1"/>
          </p:cNvPicPr>
          <p:nvPr/>
        </p:nvPicPr>
        <p:blipFill>
          <a:blip r:embed="rId7"/>
          <a:srcRect l="15067" t="11708" r="17440" b="11914"/>
          <a:stretch>
            <a:fillRect/>
          </a:stretch>
        </p:blipFill>
        <p:spPr>
          <a:xfrm>
            <a:off x="10178336" y="4847712"/>
            <a:ext cx="2038164" cy="1441576"/>
          </a:xfrm>
          <a:prstGeom prst="rect">
            <a:avLst/>
          </a:prstGeom>
        </p:spPr>
      </p:pic>
      <p:pic>
        <p:nvPicPr>
          <p:cNvPr id="13" name="Resim 12">
            <a:extLst>
              <a:ext uri="{FF2B5EF4-FFF2-40B4-BE49-F238E27FC236}">
                <a16:creationId xmlns:a16="http://schemas.microsoft.com/office/drawing/2014/main" id="{20ACDDFD-A8EB-9BC6-6F78-B484872BC16C}"/>
              </a:ext>
            </a:extLst>
          </p:cNvPr>
          <p:cNvPicPr>
            <a:picLocks noChangeAspect="1"/>
          </p:cNvPicPr>
          <p:nvPr/>
        </p:nvPicPr>
        <p:blipFill>
          <a:blip r:embed="rId8"/>
          <a:stretch>
            <a:fillRect/>
          </a:stretch>
        </p:blipFill>
        <p:spPr>
          <a:xfrm>
            <a:off x="8079410" y="4861177"/>
            <a:ext cx="2142167" cy="1428111"/>
          </a:xfrm>
          <a:prstGeom prst="rect">
            <a:avLst/>
          </a:prstGeom>
        </p:spPr>
      </p:pic>
    </p:spTree>
    <p:extLst>
      <p:ext uri="{BB962C8B-B14F-4D97-AF65-F5344CB8AC3E}">
        <p14:creationId xmlns:p14="http://schemas.microsoft.com/office/powerpoint/2010/main" val="1640000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C2B7870-2272-F65A-70F2-B51B4593B6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3EEBA6-77C1-9210-EB1C-79FEB483EC97}"/>
              </a:ext>
            </a:extLst>
          </p:cNvPr>
          <p:cNvSpPr txBox="1"/>
          <p:nvPr/>
        </p:nvSpPr>
        <p:spPr>
          <a:xfrm>
            <a:off x="2042415" y="1395747"/>
            <a:ext cx="7206688" cy="646331"/>
          </a:xfrm>
          <a:prstGeom prst="rect">
            <a:avLst/>
          </a:prstGeom>
          <a:noFill/>
        </p:spPr>
        <p:txBody>
          <a:bodyPr wrap="square" rtlCol="0">
            <a:spAutoFit/>
          </a:bodyPr>
          <a:lstStyle/>
          <a:p>
            <a:r>
              <a:rPr lang="tr-TR" b="1" dirty="0">
                <a:solidFill>
                  <a:srgbClr val="0817B9"/>
                </a:solidFill>
                <a:latin typeface="Poppins" pitchFamily="2" charset="77"/>
                <a:cs typeface="Poppins" pitchFamily="2" charset="77"/>
              </a:rPr>
              <a:t>KALİTE VE AKREDİTASYON KOMİSYONU</a:t>
            </a:r>
            <a:endParaRPr lang="en-US" b="1" dirty="0">
              <a:solidFill>
                <a:srgbClr val="0817B9"/>
              </a:solidFill>
              <a:latin typeface="Poppins" pitchFamily="2" charset="77"/>
              <a:cs typeface="Poppins" pitchFamily="2" charset="77"/>
            </a:endParaRPr>
          </a:p>
          <a:p>
            <a:r>
              <a:rPr lang="en-TR" dirty="0"/>
              <a:t> </a:t>
            </a:r>
          </a:p>
        </p:txBody>
      </p:sp>
      <p:sp>
        <p:nvSpPr>
          <p:cNvPr id="7" name="TextBox 6">
            <a:extLst>
              <a:ext uri="{FF2B5EF4-FFF2-40B4-BE49-F238E27FC236}">
                <a16:creationId xmlns:a16="http://schemas.microsoft.com/office/drawing/2014/main" id="{DD3F2BC0-056D-C893-68C3-16646422DA19}"/>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EACDEF21-6D12-5845-D645-B11792973BDA}"/>
              </a:ext>
            </a:extLst>
          </p:cNvPr>
          <p:cNvSpPr txBox="1"/>
          <p:nvPr/>
        </p:nvSpPr>
        <p:spPr>
          <a:xfrm>
            <a:off x="156411" y="2226744"/>
            <a:ext cx="9092692" cy="369332"/>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Mevzuatların Güncellenmesi</a:t>
            </a:r>
          </a:p>
        </p:txBody>
      </p:sp>
      <p:sp>
        <p:nvSpPr>
          <p:cNvPr id="8" name="Metin kutusu 7"/>
          <p:cNvSpPr txBox="1"/>
          <p:nvPr/>
        </p:nvSpPr>
        <p:spPr>
          <a:xfrm>
            <a:off x="5161546" y="2596075"/>
            <a:ext cx="6536759" cy="3385542"/>
          </a:xfrm>
          <a:prstGeom prst="rect">
            <a:avLst/>
          </a:prstGeom>
          <a:noFill/>
        </p:spPr>
        <p:txBody>
          <a:bodyPr wrap="square" rtlCol="0">
            <a:spAutoFit/>
          </a:bodyPr>
          <a:lstStyle/>
          <a:p>
            <a:r>
              <a:rPr lang="tr-TR" sz="1400" b="1" u="sng" dirty="0">
                <a:solidFill>
                  <a:srgbClr val="0817B9"/>
                </a:solidFill>
                <a:latin typeface="Poppins" pitchFamily="2" charset="77"/>
                <a:cs typeface="Poppins" pitchFamily="2" charset="77"/>
              </a:rPr>
              <a:t>Yönergeler</a:t>
            </a:r>
            <a:endParaRPr lang="tr-TR" sz="1400" u="sng"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Öğrenci Konseyi Yönergesi</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Öğrenci Topluluğu Yönergesi</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Öğrenci Dekanlığı Yönergesi</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Personel İzin Kullanım Yönergesi</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Lisansüstü Eğitim-Öğretim Yönergesi</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Ön Lisans ve Lisans Eğitim-Öğretim Yönergesi</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Ön Lisans ve Lisans Programları Burs Yönergesi </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Lisansüstü Programları Burs ve İndirim Yönergesi</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Akademik Teşvik ve Performans Değerlendirme Yönergesi</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Yurt İçi/Yurt Dışı Görevlendirme ve Harcırah Yönergesi</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Kalite Güvencesi, Akreditasyon ve Dijital Dönüşüm Yönergesi</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Bilimsel ve Sanatsal Etkinliklere Katılım ve Destekleme Yönergesi</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Ders Görevlendirilmeleri, Ders Yükü ve Ek Ders Ücretleri Yönergesi</a:t>
            </a:r>
          </a:p>
          <a:p>
            <a:endParaRPr lang="tr-TR" dirty="0">
              <a:latin typeface="Times New Roman" panose="02020603050405020304" pitchFamily="18" charset="0"/>
              <a:cs typeface="Times New Roman" panose="02020603050405020304" pitchFamily="18" charset="0"/>
            </a:endParaRPr>
          </a:p>
        </p:txBody>
      </p:sp>
      <p:sp>
        <p:nvSpPr>
          <p:cNvPr id="9" name="Metin kutusu 8"/>
          <p:cNvSpPr txBox="1"/>
          <p:nvPr/>
        </p:nvSpPr>
        <p:spPr>
          <a:xfrm>
            <a:off x="156411" y="2596077"/>
            <a:ext cx="6231957" cy="954107"/>
          </a:xfrm>
          <a:prstGeom prst="rect">
            <a:avLst/>
          </a:prstGeom>
          <a:noFill/>
        </p:spPr>
        <p:txBody>
          <a:bodyPr wrap="square" rtlCol="0">
            <a:spAutoFit/>
          </a:bodyPr>
          <a:lstStyle/>
          <a:p>
            <a:pPr indent="-228600"/>
            <a:r>
              <a:rPr lang="tr-TR" sz="1400" b="1" u="sng" dirty="0">
                <a:solidFill>
                  <a:srgbClr val="0817B9"/>
                </a:solidFill>
                <a:latin typeface="Poppins" pitchFamily="2" charset="77"/>
                <a:cs typeface="Poppins" pitchFamily="2" charset="77"/>
              </a:rPr>
              <a:t>Yönetmelikler</a:t>
            </a:r>
            <a:r>
              <a:rPr lang="tr-TR" sz="1400" b="1" dirty="0">
                <a:solidFill>
                  <a:srgbClr val="0817B9"/>
                </a:solidFill>
                <a:latin typeface="Poppins" pitchFamily="2" charset="77"/>
                <a:cs typeface="Poppins" pitchFamily="2" charset="77"/>
              </a:rPr>
              <a:t> </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Lisansüstü Eğitim-Öğretim Yönetmeliği</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Ön Lisans ve Lisans Eğitim-Öğretim Yönetmeliği</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Lisansüstü Eğitim-Öğretim Yönetmeliği</a:t>
            </a:r>
          </a:p>
        </p:txBody>
      </p:sp>
      <p:sp>
        <p:nvSpPr>
          <p:cNvPr id="5" name="Metin kutusu 4">
            <a:extLst>
              <a:ext uri="{FF2B5EF4-FFF2-40B4-BE49-F238E27FC236}">
                <a16:creationId xmlns:a16="http://schemas.microsoft.com/office/drawing/2014/main" id="{53173D0F-8B21-F23E-F8F2-5215E7005842}"/>
              </a:ext>
            </a:extLst>
          </p:cNvPr>
          <p:cNvSpPr txBox="1"/>
          <p:nvPr/>
        </p:nvSpPr>
        <p:spPr>
          <a:xfrm>
            <a:off x="252663" y="3565572"/>
            <a:ext cx="5101390" cy="1661993"/>
          </a:xfrm>
          <a:prstGeom prst="rect">
            <a:avLst/>
          </a:prstGeom>
          <a:noFill/>
        </p:spPr>
        <p:txBody>
          <a:bodyPr wrap="square">
            <a:spAutoFit/>
          </a:bodyPr>
          <a:lstStyle/>
          <a:p>
            <a:pPr indent="-228600"/>
            <a:r>
              <a:rPr lang="tr-TR" sz="1400" b="1" u="sng" dirty="0">
                <a:solidFill>
                  <a:srgbClr val="0817B9"/>
                </a:solidFill>
                <a:latin typeface="Poppins" pitchFamily="2" charset="77"/>
                <a:cs typeface="Poppins" pitchFamily="2" charset="77"/>
              </a:rPr>
              <a:t>Usul ve Esaslar</a:t>
            </a:r>
          </a:p>
          <a:p>
            <a:pPr marL="57150" indent="-285750">
              <a:buFont typeface="Wingdings" pitchFamily="2" charset="2"/>
              <a:buChar char="Ø"/>
            </a:pPr>
            <a:r>
              <a:rPr lang="tr-TR" sz="1400" dirty="0">
                <a:latin typeface="Times New Roman" panose="02020603050405020304" pitchFamily="18" charset="0"/>
                <a:cs typeface="Times New Roman" panose="02020603050405020304" pitchFamily="18" charset="0"/>
              </a:rPr>
              <a:t>2024-2025 Eğitim Öğretim Yılı Yaz Okulu Uygulaması</a:t>
            </a:r>
          </a:p>
          <a:p>
            <a:pPr marL="57150" indent="-285750">
              <a:buFont typeface="Wingdings" pitchFamily="2" charset="2"/>
              <a:buChar char="Ø"/>
            </a:pPr>
            <a:r>
              <a:rPr lang="tr-TR" sz="1400" dirty="0">
                <a:latin typeface="Times New Roman" panose="02020603050405020304" pitchFamily="18" charset="0"/>
                <a:cs typeface="Times New Roman" panose="02020603050405020304" pitchFamily="18" charset="0"/>
              </a:rPr>
              <a:t>Haliç Üniversitesi Yabancı Dil Tazminatları Uygulama ve Esasları</a:t>
            </a:r>
          </a:p>
          <a:p>
            <a:pPr marL="57150" indent="-285750">
              <a:buFont typeface="Wingdings" pitchFamily="2" charset="2"/>
              <a:buChar char="Ø"/>
            </a:pPr>
            <a:r>
              <a:rPr lang="tr-TR" sz="1400" dirty="0">
                <a:latin typeface="Times New Roman" panose="02020603050405020304" pitchFamily="18" charset="0"/>
                <a:cs typeface="Times New Roman" panose="02020603050405020304" pitchFamily="18" charset="0"/>
              </a:rPr>
              <a:t>Bütünleşik Kalite Yönetimi ve Dijital Dönüşüm Koordinasyon Kuruluna Bağlı 12 Komisyonun Çalışma Usul ve Esasları </a:t>
            </a:r>
          </a:p>
          <a:p>
            <a:pPr indent="-228600"/>
            <a:endParaRPr lang="tr-TR" sz="1800" b="1" dirty="0">
              <a:solidFill>
                <a:srgbClr val="0817B9"/>
              </a:solidFill>
              <a:latin typeface="Poppins" pitchFamily="2" charset="77"/>
              <a:cs typeface="Poppins" pitchFamily="2" charset="77"/>
            </a:endParaRPr>
          </a:p>
        </p:txBody>
      </p:sp>
    </p:spTree>
    <p:extLst>
      <p:ext uri="{BB962C8B-B14F-4D97-AF65-F5344CB8AC3E}">
        <p14:creationId xmlns:p14="http://schemas.microsoft.com/office/powerpoint/2010/main" val="365319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C2B7870-2272-F65A-70F2-B51B4593B6A7}"/>
              </a:ext>
            </a:extLst>
          </p:cNvPr>
          <p:cNvPicPr>
            <a:picLocks noChangeAspect="1"/>
          </p:cNvPicPr>
          <p:nvPr/>
        </p:nvPicPr>
        <p:blipFill>
          <a:blip r:embed="rId2"/>
          <a:stretch>
            <a:fillRect/>
          </a:stretch>
        </p:blipFill>
        <p:spPr>
          <a:xfrm>
            <a:off x="0" y="-84221"/>
            <a:ext cx="12192000" cy="6858000"/>
          </a:xfrm>
          <a:prstGeom prst="rect">
            <a:avLst/>
          </a:prstGeom>
        </p:spPr>
      </p:pic>
      <p:sp>
        <p:nvSpPr>
          <p:cNvPr id="6" name="TextBox 5">
            <a:extLst>
              <a:ext uri="{FF2B5EF4-FFF2-40B4-BE49-F238E27FC236}">
                <a16:creationId xmlns:a16="http://schemas.microsoft.com/office/drawing/2014/main" id="{703EEBA6-77C1-9210-EB1C-79FEB483EC97}"/>
              </a:ext>
            </a:extLst>
          </p:cNvPr>
          <p:cNvSpPr txBox="1"/>
          <p:nvPr/>
        </p:nvSpPr>
        <p:spPr>
          <a:xfrm>
            <a:off x="2042415" y="1395747"/>
            <a:ext cx="7206688" cy="646331"/>
          </a:xfrm>
          <a:prstGeom prst="rect">
            <a:avLst/>
          </a:prstGeom>
          <a:noFill/>
        </p:spPr>
        <p:txBody>
          <a:bodyPr wrap="square" rtlCol="0">
            <a:spAutoFit/>
          </a:bodyPr>
          <a:lstStyle/>
          <a:p>
            <a:r>
              <a:rPr lang="tr-TR" b="1" dirty="0">
                <a:solidFill>
                  <a:srgbClr val="0817B9"/>
                </a:solidFill>
                <a:latin typeface="Poppins" pitchFamily="2" charset="77"/>
                <a:cs typeface="Poppins" pitchFamily="2" charset="77"/>
              </a:rPr>
              <a:t>KALİTE VE AKREDİTASYON KOMİSYONU</a:t>
            </a:r>
            <a:endParaRPr lang="en-US" b="1" dirty="0">
              <a:solidFill>
                <a:srgbClr val="0817B9"/>
              </a:solidFill>
              <a:latin typeface="Poppins" pitchFamily="2" charset="77"/>
              <a:cs typeface="Poppins" pitchFamily="2" charset="77"/>
            </a:endParaRPr>
          </a:p>
          <a:p>
            <a:r>
              <a:rPr lang="en-TR" dirty="0"/>
              <a:t> </a:t>
            </a:r>
          </a:p>
        </p:txBody>
      </p:sp>
      <p:sp>
        <p:nvSpPr>
          <p:cNvPr id="7" name="TextBox 6">
            <a:extLst>
              <a:ext uri="{FF2B5EF4-FFF2-40B4-BE49-F238E27FC236}">
                <a16:creationId xmlns:a16="http://schemas.microsoft.com/office/drawing/2014/main" id="{DD3F2BC0-056D-C893-68C3-16646422DA19}"/>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EACDEF21-6D12-5845-D645-B11792973BDA}"/>
              </a:ext>
            </a:extLst>
          </p:cNvPr>
          <p:cNvSpPr txBox="1"/>
          <p:nvPr/>
        </p:nvSpPr>
        <p:spPr>
          <a:xfrm>
            <a:off x="168165" y="2503743"/>
            <a:ext cx="5105262" cy="923330"/>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Mevzuatlarla Uyumlu Standardize Formların Geliştirilmesi ve İzleme İyileştirmelerinin Takibi</a:t>
            </a:r>
          </a:p>
        </p:txBody>
      </p:sp>
      <p:pic>
        <p:nvPicPr>
          <p:cNvPr id="2" name="Resim 1"/>
          <p:cNvPicPr>
            <a:picLocks noChangeAspect="1"/>
          </p:cNvPicPr>
          <p:nvPr/>
        </p:nvPicPr>
        <p:blipFill>
          <a:blip r:embed="rId3"/>
          <a:stretch>
            <a:fillRect/>
          </a:stretch>
        </p:blipFill>
        <p:spPr>
          <a:xfrm>
            <a:off x="4731781" y="1855727"/>
            <a:ext cx="5117207" cy="4554464"/>
          </a:xfrm>
          <a:prstGeom prst="rect">
            <a:avLst/>
          </a:prstGeom>
        </p:spPr>
      </p:pic>
      <p:pic>
        <p:nvPicPr>
          <p:cNvPr id="5" name="Resim 4"/>
          <p:cNvPicPr>
            <a:picLocks noChangeAspect="1"/>
          </p:cNvPicPr>
          <p:nvPr/>
        </p:nvPicPr>
        <p:blipFill>
          <a:blip r:embed="rId4"/>
          <a:stretch>
            <a:fillRect/>
          </a:stretch>
        </p:blipFill>
        <p:spPr>
          <a:xfrm>
            <a:off x="390043" y="3429000"/>
            <a:ext cx="4491141" cy="2702893"/>
          </a:xfrm>
          <a:prstGeom prst="rect">
            <a:avLst/>
          </a:prstGeom>
        </p:spPr>
      </p:pic>
      <p:pic>
        <p:nvPicPr>
          <p:cNvPr id="9" name="Resim 8" descr="iç mekan, kişi, şahıs, giyim, ofis binası içeren bir resim&#10;&#10;Yapay zeka tarafından oluşturulmuş içerik yanlış olabilir.">
            <a:extLst>
              <a:ext uri="{FF2B5EF4-FFF2-40B4-BE49-F238E27FC236}">
                <a16:creationId xmlns:a16="http://schemas.microsoft.com/office/drawing/2014/main" id="{EF2C2387-E84D-F6AD-237C-1A21C53E410C}"/>
              </a:ext>
            </a:extLst>
          </p:cNvPr>
          <p:cNvPicPr>
            <a:picLocks noChangeAspect="1"/>
          </p:cNvPicPr>
          <p:nvPr/>
        </p:nvPicPr>
        <p:blipFill>
          <a:blip r:embed="rId5"/>
          <a:stretch>
            <a:fillRect/>
          </a:stretch>
        </p:blipFill>
        <p:spPr>
          <a:xfrm>
            <a:off x="9887430" y="3601351"/>
            <a:ext cx="2266128" cy="2358189"/>
          </a:xfrm>
          <a:prstGeom prst="rect">
            <a:avLst/>
          </a:prstGeom>
        </p:spPr>
      </p:pic>
      <p:pic>
        <p:nvPicPr>
          <p:cNvPr id="11" name="Resim 10" descr="iç mekan, masa, duvar, ofis binası içeren bir resim&#10;&#10;Yapay zeka tarafından oluşturulmuş içerik yanlış olabilir.">
            <a:extLst>
              <a:ext uri="{FF2B5EF4-FFF2-40B4-BE49-F238E27FC236}">
                <a16:creationId xmlns:a16="http://schemas.microsoft.com/office/drawing/2014/main" id="{F2E4114E-004E-9FC8-19B3-68E55B02A5EC}"/>
              </a:ext>
            </a:extLst>
          </p:cNvPr>
          <p:cNvPicPr>
            <a:picLocks noChangeAspect="1"/>
          </p:cNvPicPr>
          <p:nvPr/>
        </p:nvPicPr>
        <p:blipFill>
          <a:blip r:embed="rId6"/>
          <a:stretch>
            <a:fillRect/>
          </a:stretch>
        </p:blipFill>
        <p:spPr>
          <a:xfrm>
            <a:off x="9887430" y="1792566"/>
            <a:ext cx="2266128" cy="1699596"/>
          </a:xfrm>
          <a:prstGeom prst="rect">
            <a:avLst/>
          </a:prstGeom>
        </p:spPr>
      </p:pic>
    </p:spTree>
    <p:extLst>
      <p:ext uri="{BB962C8B-B14F-4D97-AF65-F5344CB8AC3E}">
        <p14:creationId xmlns:p14="http://schemas.microsoft.com/office/powerpoint/2010/main" val="715996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C2B7870-2272-F65A-70F2-B51B4593B6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3EEBA6-77C1-9210-EB1C-79FEB483EC97}"/>
              </a:ext>
            </a:extLst>
          </p:cNvPr>
          <p:cNvSpPr txBox="1"/>
          <p:nvPr/>
        </p:nvSpPr>
        <p:spPr>
          <a:xfrm>
            <a:off x="2042415" y="1395747"/>
            <a:ext cx="7206688" cy="646331"/>
          </a:xfrm>
          <a:prstGeom prst="rect">
            <a:avLst/>
          </a:prstGeom>
          <a:noFill/>
        </p:spPr>
        <p:txBody>
          <a:bodyPr wrap="square" rtlCol="0">
            <a:spAutoFit/>
          </a:bodyPr>
          <a:lstStyle/>
          <a:p>
            <a:r>
              <a:rPr lang="tr-TR" b="1" dirty="0">
                <a:solidFill>
                  <a:srgbClr val="0817B9"/>
                </a:solidFill>
                <a:latin typeface="Poppins" pitchFamily="2" charset="77"/>
                <a:cs typeface="Poppins" pitchFamily="2" charset="77"/>
              </a:rPr>
              <a:t>KALİTE VE AKREDİTASYON KOMİSYONU</a:t>
            </a:r>
            <a:endParaRPr lang="en-US" b="1" dirty="0">
              <a:solidFill>
                <a:srgbClr val="0817B9"/>
              </a:solidFill>
              <a:latin typeface="Poppins" pitchFamily="2" charset="77"/>
              <a:cs typeface="Poppins" pitchFamily="2" charset="77"/>
            </a:endParaRPr>
          </a:p>
          <a:p>
            <a:r>
              <a:rPr lang="en-TR" dirty="0"/>
              <a:t> </a:t>
            </a:r>
          </a:p>
        </p:txBody>
      </p:sp>
      <p:sp>
        <p:nvSpPr>
          <p:cNvPr id="7" name="TextBox 6">
            <a:extLst>
              <a:ext uri="{FF2B5EF4-FFF2-40B4-BE49-F238E27FC236}">
                <a16:creationId xmlns:a16="http://schemas.microsoft.com/office/drawing/2014/main" id="{DD3F2BC0-056D-C893-68C3-16646422DA19}"/>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EACDEF21-6D12-5845-D645-B11792973BDA}"/>
              </a:ext>
            </a:extLst>
          </p:cNvPr>
          <p:cNvSpPr txBox="1"/>
          <p:nvPr/>
        </p:nvSpPr>
        <p:spPr>
          <a:xfrm>
            <a:off x="168165" y="2503743"/>
            <a:ext cx="5105262" cy="369332"/>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Kılavuzların İyileştirilmesi</a:t>
            </a:r>
          </a:p>
        </p:txBody>
      </p:sp>
      <p:pic>
        <p:nvPicPr>
          <p:cNvPr id="8" name="Resim 7"/>
          <p:cNvPicPr>
            <a:picLocks noChangeAspect="1"/>
          </p:cNvPicPr>
          <p:nvPr/>
        </p:nvPicPr>
        <p:blipFill rotWithShape="1">
          <a:blip r:embed="rId3"/>
          <a:srcRect t="14711"/>
          <a:stretch/>
        </p:blipFill>
        <p:spPr>
          <a:xfrm>
            <a:off x="1808747" y="3108704"/>
            <a:ext cx="8165431" cy="2874233"/>
          </a:xfrm>
          <a:prstGeom prst="rect">
            <a:avLst/>
          </a:prstGeom>
        </p:spPr>
      </p:pic>
    </p:spTree>
    <p:extLst>
      <p:ext uri="{BB962C8B-B14F-4D97-AF65-F5344CB8AC3E}">
        <p14:creationId xmlns:p14="http://schemas.microsoft.com/office/powerpoint/2010/main" val="4224650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C2B7870-2272-F65A-70F2-B51B4593B6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3EEBA6-77C1-9210-EB1C-79FEB483EC97}"/>
              </a:ext>
            </a:extLst>
          </p:cNvPr>
          <p:cNvSpPr txBox="1"/>
          <p:nvPr/>
        </p:nvSpPr>
        <p:spPr>
          <a:xfrm>
            <a:off x="2042415" y="1395747"/>
            <a:ext cx="7206688" cy="646331"/>
          </a:xfrm>
          <a:prstGeom prst="rect">
            <a:avLst/>
          </a:prstGeom>
          <a:noFill/>
        </p:spPr>
        <p:txBody>
          <a:bodyPr wrap="square" rtlCol="0">
            <a:spAutoFit/>
          </a:bodyPr>
          <a:lstStyle/>
          <a:p>
            <a:r>
              <a:rPr lang="tr-TR" b="1" dirty="0">
                <a:solidFill>
                  <a:srgbClr val="0817B9"/>
                </a:solidFill>
                <a:latin typeface="Poppins" pitchFamily="2" charset="77"/>
                <a:cs typeface="Poppins" pitchFamily="2" charset="77"/>
              </a:rPr>
              <a:t>KALİTE VE AKREDİTASYON KOMİSYONU</a:t>
            </a:r>
            <a:endParaRPr lang="en-US" b="1" dirty="0">
              <a:solidFill>
                <a:srgbClr val="0817B9"/>
              </a:solidFill>
              <a:latin typeface="Poppins" pitchFamily="2" charset="77"/>
              <a:cs typeface="Poppins" pitchFamily="2" charset="77"/>
            </a:endParaRPr>
          </a:p>
          <a:p>
            <a:r>
              <a:rPr lang="en-TR" dirty="0"/>
              <a:t> </a:t>
            </a:r>
          </a:p>
        </p:txBody>
      </p:sp>
      <p:sp>
        <p:nvSpPr>
          <p:cNvPr id="7" name="TextBox 6">
            <a:extLst>
              <a:ext uri="{FF2B5EF4-FFF2-40B4-BE49-F238E27FC236}">
                <a16:creationId xmlns:a16="http://schemas.microsoft.com/office/drawing/2014/main" id="{DD3F2BC0-056D-C893-68C3-16646422DA19}"/>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EACDEF21-6D12-5845-D645-B11792973BDA}"/>
              </a:ext>
            </a:extLst>
          </p:cNvPr>
          <p:cNvSpPr txBox="1"/>
          <p:nvPr/>
        </p:nvSpPr>
        <p:spPr>
          <a:xfrm>
            <a:off x="0" y="2316383"/>
            <a:ext cx="9249103" cy="369332"/>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İş Akış Şemalarının Oluşturulması</a:t>
            </a:r>
          </a:p>
        </p:txBody>
      </p:sp>
      <p:pic>
        <p:nvPicPr>
          <p:cNvPr id="2" name="Resim 1"/>
          <p:cNvPicPr>
            <a:picLocks noChangeAspect="1"/>
          </p:cNvPicPr>
          <p:nvPr/>
        </p:nvPicPr>
        <p:blipFill>
          <a:blip r:embed="rId3"/>
          <a:stretch>
            <a:fillRect/>
          </a:stretch>
        </p:blipFill>
        <p:spPr>
          <a:xfrm>
            <a:off x="4212062" y="1802316"/>
            <a:ext cx="3945349" cy="3991945"/>
          </a:xfrm>
          <a:prstGeom prst="rect">
            <a:avLst/>
          </a:prstGeom>
        </p:spPr>
      </p:pic>
      <p:pic>
        <p:nvPicPr>
          <p:cNvPr id="8" name="Resim 7" descr="metin, yazılım, web sayfası, bilgisayar simgesi içeren bir resim&#10;&#10;Yapay zeka tarafından oluşturulmuş içerik yanlış olabilir.">
            <a:extLst>
              <a:ext uri="{FF2B5EF4-FFF2-40B4-BE49-F238E27FC236}">
                <a16:creationId xmlns:a16="http://schemas.microsoft.com/office/drawing/2014/main" id="{C018C34D-22B9-9A0B-C86C-AF313862A832}"/>
              </a:ext>
            </a:extLst>
          </p:cNvPr>
          <p:cNvPicPr>
            <a:picLocks noChangeAspect="1"/>
          </p:cNvPicPr>
          <p:nvPr/>
        </p:nvPicPr>
        <p:blipFill>
          <a:blip r:embed="rId4"/>
          <a:srcRect l="29508" t="12363" r="10238" b="1495"/>
          <a:stretch>
            <a:fillRect/>
          </a:stretch>
        </p:blipFill>
        <p:spPr>
          <a:xfrm>
            <a:off x="8244766" y="1739619"/>
            <a:ext cx="2908507" cy="4054642"/>
          </a:xfrm>
          <a:prstGeom prst="rect">
            <a:avLst/>
          </a:prstGeom>
        </p:spPr>
      </p:pic>
    </p:spTree>
    <p:extLst>
      <p:ext uri="{BB962C8B-B14F-4D97-AF65-F5344CB8AC3E}">
        <p14:creationId xmlns:p14="http://schemas.microsoft.com/office/powerpoint/2010/main" val="2464727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C2B7870-2272-F65A-70F2-B51B4593B6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3EEBA6-77C1-9210-EB1C-79FEB483EC97}"/>
              </a:ext>
            </a:extLst>
          </p:cNvPr>
          <p:cNvSpPr txBox="1"/>
          <p:nvPr/>
        </p:nvSpPr>
        <p:spPr>
          <a:xfrm>
            <a:off x="2042415" y="1395747"/>
            <a:ext cx="7206688" cy="646331"/>
          </a:xfrm>
          <a:prstGeom prst="rect">
            <a:avLst/>
          </a:prstGeom>
          <a:noFill/>
        </p:spPr>
        <p:txBody>
          <a:bodyPr wrap="square" rtlCol="0">
            <a:spAutoFit/>
          </a:bodyPr>
          <a:lstStyle/>
          <a:p>
            <a:r>
              <a:rPr lang="tr-TR" b="1" dirty="0">
                <a:solidFill>
                  <a:srgbClr val="0817B9"/>
                </a:solidFill>
                <a:latin typeface="Poppins" pitchFamily="2" charset="77"/>
                <a:cs typeface="Poppins" pitchFamily="2" charset="77"/>
              </a:rPr>
              <a:t>KALİTE VE AKREDİTASYON KOMİSYONU</a:t>
            </a:r>
            <a:endParaRPr lang="en-US" b="1" dirty="0">
              <a:solidFill>
                <a:srgbClr val="0817B9"/>
              </a:solidFill>
              <a:latin typeface="Poppins" pitchFamily="2" charset="77"/>
              <a:cs typeface="Poppins" pitchFamily="2" charset="77"/>
            </a:endParaRPr>
          </a:p>
          <a:p>
            <a:r>
              <a:rPr lang="en-TR" dirty="0"/>
              <a:t> </a:t>
            </a:r>
          </a:p>
        </p:txBody>
      </p:sp>
      <p:sp>
        <p:nvSpPr>
          <p:cNvPr id="7" name="TextBox 6">
            <a:extLst>
              <a:ext uri="{FF2B5EF4-FFF2-40B4-BE49-F238E27FC236}">
                <a16:creationId xmlns:a16="http://schemas.microsoft.com/office/drawing/2014/main" id="{DD3F2BC0-056D-C893-68C3-16646422DA19}"/>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EACDEF21-6D12-5845-D645-B11792973BDA}"/>
              </a:ext>
            </a:extLst>
          </p:cNvPr>
          <p:cNvSpPr txBox="1"/>
          <p:nvPr/>
        </p:nvSpPr>
        <p:spPr>
          <a:xfrm>
            <a:off x="168165" y="2503743"/>
            <a:ext cx="9080938" cy="369332"/>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Eğitim Öğretim Süreçlerinin İyileştirilmesi</a:t>
            </a:r>
          </a:p>
        </p:txBody>
      </p:sp>
      <p:sp>
        <p:nvSpPr>
          <p:cNvPr id="9" name="Metin kutusu 8"/>
          <p:cNvSpPr txBox="1"/>
          <p:nvPr/>
        </p:nvSpPr>
        <p:spPr>
          <a:xfrm>
            <a:off x="336511" y="3172766"/>
            <a:ext cx="5718601" cy="1169551"/>
          </a:xfrm>
          <a:prstGeom prst="rect">
            <a:avLst/>
          </a:prstGeom>
          <a:noFill/>
        </p:spPr>
        <p:txBody>
          <a:bodyPr wrap="square" rtlCol="0">
            <a:spAutoFit/>
          </a:bodyPr>
          <a:lstStyle/>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Farklı kod veya isimle açılan benzer derslerin tespit edilerek tek bir kod, isim ve AKTS altında birleştirilmesi</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Test veya klasik sınavların uygulanma koşullarının standardize edilmesi</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Dijital yoklama sistemine geçilmesi</a:t>
            </a:r>
          </a:p>
          <a:p>
            <a:pPr marL="285750" indent="-285750">
              <a:buFont typeface="Wingdings" panose="05000000000000000000" pitchFamily="2" charset="2"/>
              <a:buChar char="Ø"/>
            </a:pPr>
            <a:r>
              <a:rPr lang="tr-TR" sz="1400" dirty="0">
                <a:latin typeface="Times New Roman" panose="02020603050405020304" pitchFamily="18" charset="0"/>
                <a:cs typeface="Times New Roman" panose="02020603050405020304" pitchFamily="18" charset="0"/>
              </a:rPr>
              <a:t>Yaz okulu uygulamasının düzenlenmesi</a:t>
            </a:r>
            <a:endParaRPr lang="tr-TR" dirty="0">
              <a:latin typeface="Times New Roman" panose="02020603050405020304" pitchFamily="18" charset="0"/>
              <a:cs typeface="Times New Roman" panose="02020603050405020304" pitchFamily="18" charset="0"/>
            </a:endParaRPr>
          </a:p>
        </p:txBody>
      </p:sp>
      <p:pic>
        <p:nvPicPr>
          <p:cNvPr id="12" name="Resim 11"/>
          <p:cNvPicPr>
            <a:picLocks noChangeAspect="1"/>
          </p:cNvPicPr>
          <p:nvPr/>
        </p:nvPicPr>
        <p:blipFill>
          <a:blip r:embed="rId3"/>
          <a:stretch>
            <a:fillRect/>
          </a:stretch>
        </p:blipFill>
        <p:spPr>
          <a:xfrm>
            <a:off x="5982250" y="2042078"/>
            <a:ext cx="3757056" cy="4155108"/>
          </a:xfrm>
          <a:prstGeom prst="rect">
            <a:avLst/>
          </a:prstGeom>
        </p:spPr>
      </p:pic>
      <p:pic>
        <p:nvPicPr>
          <p:cNvPr id="13" name="Resim 12"/>
          <p:cNvPicPr>
            <a:picLocks noChangeAspect="1"/>
          </p:cNvPicPr>
          <p:nvPr/>
        </p:nvPicPr>
        <p:blipFill>
          <a:blip r:embed="rId4"/>
          <a:stretch>
            <a:fillRect/>
          </a:stretch>
        </p:blipFill>
        <p:spPr>
          <a:xfrm>
            <a:off x="790931" y="4391484"/>
            <a:ext cx="4403885" cy="1963596"/>
          </a:xfrm>
          <a:prstGeom prst="rect">
            <a:avLst/>
          </a:prstGeom>
        </p:spPr>
      </p:pic>
    </p:spTree>
    <p:extLst>
      <p:ext uri="{BB962C8B-B14F-4D97-AF65-F5344CB8AC3E}">
        <p14:creationId xmlns:p14="http://schemas.microsoft.com/office/powerpoint/2010/main" val="824147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C2B7870-2272-F65A-70F2-B51B4593B6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3EEBA6-77C1-9210-EB1C-79FEB483EC97}"/>
              </a:ext>
            </a:extLst>
          </p:cNvPr>
          <p:cNvSpPr txBox="1"/>
          <p:nvPr/>
        </p:nvSpPr>
        <p:spPr>
          <a:xfrm>
            <a:off x="2042415" y="1395747"/>
            <a:ext cx="7206688" cy="646331"/>
          </a:xfrm>
          <a:prstGeom prst="rect">
            <a:avLst/>
          </a:prstGeom>
          <a:noFill/>
        </p:spPr>
        <p:txBody>
          <a:bodyPr wrap="square" rtlCol="0">
            <a:spAutoFit/>
          </a:bodyPr>
          <a:lstStyle/>
          <a:p>
            <a:r>
              <a:rPr lang="tr-TR" b="1" dirty="0">
                <a:solidFill>
                  <a:srgbClr val="0817B9"/>
                </a:solidFill>
                <a:latin typeface="Poppins" pitchFamily="2" charset="77"/>
                <a:cs typeface="Poppins" pitchFamily="2" charset="77"/>
              </a:rPr>
              <a:t>KALİTE VE AKREDİTASYON KOMİSYONU</a:t>
            </a:r>
            <a:endParaRPr lang="en-US" b="1" dirty="0">
              <a:solidFill>
                <a:srgbClr val="0817B9"/>
              </a:solidFill>
              <a:latin typeface="Poppins" pitchFamily="2" charset="77"/>
              <a:cs typeface="Poppins" pitchFamily="2" charset="77"/>
            </a:endParaRPr>
          </a:p>
          <a:p>
            <a:r>
              <a:rPr lang="en-TR" dirty="0"/>
              <a:t> </a:t>
            </a:r>
          </a:p>
        </p:txBody>
      </p:sp>
      <p:sp>
        <p:nvSpPr>
          <p:cNvPr id="7" name="TextBox 6">
            <a:extLst>
              <a:ext uri="{FF2B5EF4-FFF2-40B4-BE49-F238E27FC236}">
                <a16:creationId xmlns:a16="http://schemas.microsoft.com/office/drawing/2014/main" id="{DD3F2BC0-056D-C893-68C3-16646422DA19}"/>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EACDEF21-6D12-5845-D645-B11792973BDA}"/>
              </a:ext>
            </a:extLst>
          </p:cNvPr>
          <p:cNvSpPr txBox="1"/>
          <p:nvPr/>
        </p:nvSpPr>
        <p:spPr>
          <a:xfrm>
            <a:off x="168165" y="2503743"/>
            <a:ext cx="9080938" cy="369332"/>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Özlük Haklarının ve Teşvik Sisteminin İyileştirilmesi</a:t>
            </a:r>
          </a:p>
        </p:txBody>
      </p:sp>
      <p:pic>
        <p:nvPicPr>
          <p:cNvPr id="2" name="Resim 1"/>
          <p:cNvPicPr>
            <a:picLocks noChangeAspect="1"/>
          </p:cNvPicPr>
          <p:nvPr/>
        </p:nvPicPr>
        <p:blipFill>
          <a:blip r:embed="rId3"/>
          <a:stretch>
            <a:fillRect/>
          </a:stretch>
        </p:blipFill>
        <p:spPr>
          <a:xfrm>
            <a:off x="494895" y="3244693"/>
            <a:ext cx="5484495" cy="2649902"/>
          </a:xfrm>
          <a:prstGeom prst="rect">
            <a:avLst/>
          </a:prstGeom>
        </p:spPr>
      </p:pic>
      <p:pic>
        <p:nvPicPr>
          <p:cNvPr id="5" name="Resim 4"/>
          <p:cNvPicPr>
            <a:picLocks noChangeAspect="1"/>
          </p:cNvPicPr>
          <p:nvPr/>
        </p:nvPicPr>
        <p:blipFill>
          <a:blip r:embed="rId4"/>
          <a:stretch>
            <a:fillRect/>
          </a:stretch>
        </p:blipFill>
        <p:spPr>
          <a:xfrm>
            <a:off x="6725855" y="3334740"/>
            <a:ext cx="4749873" cy="2342682"/>
          </a:xfrm>
          <a:prstGeom prst="rect">
            <a:avLst/>
          </a:prstGeom>
        </p:spPr>
      </p:pic>
    </p:spTree>
    <p:extLst>
      <p:ext uri="{BB962C8B-B14F-4D97-AF65-F5344CB8AC3E}">
        <p14:creationId xmlns:p14="http://schemas.microsoft.com/office/powerpoint/2010/main" val="501852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42553-7750-B5D9-8CED-5247AA4F839E}"/>
            </a:ext>
          </a:extLst>
        </p:cNvPr>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0A38B831-71A9-B208-6570-A6004C4DFADC}"/>
              </a:ext>
            </a:extLst>
          </p:cNvPr>
          <p:cNvPicPr>
            <a:picLocks noGrp="1" noChangeAspect="1"/>
          </p:cNvPicPr>
          <p:nvPr>
            <p:ph idx="1"/>
          </p:nvPr>
        </p:nvPicPr>
        <p:blipFill>
          <a:blip r:embed="rId2"/>
          <a:stretch>
            <a:fillRect/>
          </a:stretch>
        </p:blipFill>
        <p:spPr>
          <a:xfrm>
            <a:off x="0" y="-130629"/>
            <a:ext cx="12193555" cy="6988629"/>
          </a:xfrm>
        </p:spPr>
      </p:pic>
      <p:sp>
        <p:nvSpPr>
          <p:cNvPr id="3" name="Slayt Numarası Yer Tutucusu 10">
            <a:extLst>
              <a:ext uri="{FF2B5EF4-FFF2-40B4-BE49-F238E27FC236}">
                <a16:creationId xmlns:a16="http://schemas.microsoft.com/office/drawing/2014/main" id="{5014A7C3-C0C7-CF4F-D8C3-0A22EE197527}"/>
              </a:ext>
            </a:extLst>
          </p:cNvPr>
          <p:cNvSpPr>
            <a:spLocks noGrp="1"/>
          </p:cNvSpPr>
          <p:nvPr>
            <p:ph type="sldNum" sz="quarter" idx="12"/>
          </p:nvPr>
        </p:nvSpPr>
        <p:spPr>
          <a:xfrm>
            <a:off x="11534775" y="6279272"/>
            <a:ext cx="505542" cy="365125"/>
          </a:xfrm>
        </p:spPr>
        <p:txBody>
          <a:bodyPr/>
          <a:lstStyle/>
          <a:p>
            <a:endParaRPr lang="tr-TR" sz="1600" dirty="0">
              <a:solidFill>
                <a:schemeClr val="bg1"/>
              </a:solidFill>
              <a:latin typeface="Taviraj" pitchFamily="2" charset="-34"/>
              <a:cs typeface="Taviraj" pitchFamily="2" charset="-34"/>
            </a:endParaRPr>
          </a:p>
        </p:txBody>
      </p:sp>
      <p:sp>
        <p:nvSpPr>
          <p:cNvPr id="9" name="Başlık 8">
            <a:extLst>
              <a:ext uri="{FF2B5EF4-FFF2-40B4-BE49-F238E27FC236}">
                <a16:creationId xmlns:a16="http://schemas.microsoft.com/office/drawing/2014/main" id="{77BD80B1-2AA1-90FD-F13C-8E8F1157E7D7}"/>
              </a:ext>
            </a:extLst>
          </p:cNvPr>
          <p:cNvSpPr>
            <a:spLocks noGrp="1"/>
          </p:cNvSpPr>
          <p:nvPr>
            <p:ph type="title"/>
          </p:nvPr>
        </p:nvSpPr>
        <p:spPr>
          <a:xfrm>
            <a:off x="390440" y="415365"/>
            <a:ext cx="9401260" cy="536357"/>
          </a:xfrm>
        </p:spPr>
        <p:txBody>
          <a:bodyPr>
            <a:normAutofit fontScale="90000"/>
          </a:bodyPr>
          <a:lstStyle/>
          <a:p>
            <a:r>
              <a:rPr lang="tr-TR" sz="4000" b="1" dirty="0">
                <a:solidFill>
                  <a:srgbClr val="0019C3"/>
                </a:solidFill>
              </a:rPr>
              <a:t>Haliç Üniversitesinde Akreditasyon </a:t>
            </a:r>
            <a:br>
              <a:rPr lang="tr-TR" sz="3600" b="1" dirty="0">
                <a:latin typeface="+mn-lt"/>
              </a:rPr>
            </a:br>
            <a:endParaRPr lang="tr-TR" dirty="0">
              <a:solidFill>
                <a:schemeClr val="accent1">
                  <a:lumMod val="50000"/>
                </a:schemeClr>
              </a:solidFill>
              <a:latin typeface="+mn-lt"/>
            </a:endParaRPr>
          </a:p>
        </p:txBody>
      </p:sp>
      <p:graphicFrame>
        <p:nvGraphicFramePr>
          <p:cNvPr id="2" name="Tablo 1">
            <a:extLst>
              <a:ext uri="{FF2B5EF4-FFF2-40B4-BE49-F238E27FC236}">
                <a16:creationId xmlns:a16="http://schemas.microsoft.com/office/drawing/2014/main" id="{585046D9-4803-6459-04F0-662AAAE2ED5A}"/>
              </a:ext>
            </a:extLst>
          </p:cNvPr>
          <p:cNvGraphicFramePr>
            <a:graphicFrameLocks noGrp="1"/>
          </p:cNvGraphicFramePr>
          <p:nvPr>
            <p:extLst>
              <p:ext uri="{D42A27DB-BD31-4B8C-83A1-F6EECF244321}">
                <p14:modId xmlns:p14="http://schemas.microsoft.com/office/powerpoint/2010/main" val="2780136791"/>
              </p:ext>
            </p:extLst>
          </p:nvPr>
        </p:nvGraphicFramePr>
        <p:xfrm>
          <a:off x="390439" y="687510"/>
          <a:ext cx="7360739" cy="5317573"/>
        </p:xfrm>
        <a:graphic>
          <a:graphicData uri="http://schemas.openxmlformats.org/drawingml/2006/table">
            <a:tbl>
              <a:tblPr firstRow="1" firstCol="1" bandRow="1">
                <a:tableStyleId>{5C22544A-7EE6-4342-B048-85BDC9FD1C3A}</a:tableStyleId>
              </a:tblPr>
              <a:tblGrid>
                <a:gridCol w="1765295">
                  <a:extLst>
                    <a:ext uri="{9D8B030D-6E8A-4147-A177-3AD203B41FA5}">
                      <a16:colId xmlns:a16="http://schemas.microsoft.com/office/drawing/2014/main" val="1217000137"/>
                    </a:ext>
                  </a:extLst>
                </a:gridCol>
                <a:gridCol w="3105027">
                  <a:extLst>
                    <a:ext uri="{9D8B030D-6E8A-4147-A177-3AD203B41FA5}">
                      <a16:colId xmlns:a16="http://schemas.microsoft.com/office/drawing/2014/main" val="1078631517"/>
                    </a:ext>
                  </a:extLst>
                </a:gridCol>
                <a:gridCol w="1181352">
                  <a:extLst>
                    <a:ext uri="{9D8B030D-6E8A-4147-A177-3AD203B41FA5}">
                      <a16:colId xmlns:a16="http://schemas.microsoft.com/office/drawing/2014/main" val="3563646787"/>
                    </a:ext>
                  </a:extLst>
                </a:gridCol>
                <a:gridCol w="1309065">
                  <a:extLst>
                    <a:ext uri="{9D8B030D-6E8A-4147-A177-3AD203B41FA5}">
                      <a16:colId xmlns:a16="http://schemas.microsoft.com/office/drawing/2014/main" val="2004453703"/>
                    </a:ext>
                  </a:extLst>
                </a:gridCol>
              </a:tblGrid>
              <a:tr h="507725">
                <a:tc>
                  <a:txBody>
                    <a:bodyPr/>
                    <a:lstStyle/>
                    <a:p>
                      <a:pPr>
                        <a:buNone/>
                      </a:pPr>
                      <a:r>
                        <a:rPr lang="tr-TR" sz="1200" kern="0" dirty="0">
                          <a:effectLst/>
                        </a:rPr>
                        <a:t>Fakülte/MYO</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tc>
                  <a:txBody>
                    <a:bodyPr/>
                    <a:lstStyle/>
                    <a:p>
                      <a:pPr>
                        <a:buNone/>
                      </a:pPr>
                      <a:r>
                        <a:rPr lang="tr-TR" sz="1200" kern="0" dirty="0">
                          <a:effectLst/>
                        </a:rPr>
                        <a:t>Program Adı</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tc>
                  <a:txBody>
                    <a:bodyPr/>
                    <a:lstStyle/>
                    <a:p>
                      <a:pPr>
                        <a:buNone/>
                      </a:pPr>
                      <a:r>
                        <a:rPr lang="tr-TR" sz="1200" kern="0" dirty="0">
                          <a:effectLst/>
                        </a:rPr>
                        <a:t>Akreditasyon Kuruluşu</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tc>
                  <a:txBody>
                    <a:bodyPr/>
                    <a:lstStyle/>
                    <a:p>
                      <a:pPr>
                        <a:buNone/>
                      </a:pPr>
                      <a:r>
                        <a:rPr lang="tr-TR" sz="1200" kern="0" dirty="0">
                          <a:effectLst/>
                        </a:rPr>
                        <a:t>Geçerli Olduğu Süre</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extLst>
                  <a:ext uri="{0D108BD9-81ED-4DB2-BD59-A6C34878D82A}">
                    <a16:rowId xmlns:a16="http://schemas.microsoft.com/office/drawing/2014/main" val="1439515738"/>
                  </a:ext>
                </a:extLst>
              </a:tr>
              <a:tr h="280838">
                <a:tc>
                  <a:txBody>
                    <a:bodyPr/>
                    <a:lstStyle/>
                    <a:p>
                      <a:pPr>
                        <a:buNone/>
                      </a:pPr>
                      <a:r>
                        <a:rPr lang="tr-TR" sz="1200" kern="0" dirty="0">
                          <a:effectLst/>
                        </a:rPr>
                        <a:t>Fen Edebiyat Fakültesi</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tc>
                  <a:txBody>
                    <a:bodyPr/>
                    <a:lstStyle/>
                    <a:p>
                      <a:pPr>
                        <a:buNone/>
                      </a:pPr>
                      <a:r>
                        <a:rPr lang="tr-TR" sz="1200" kern="0">
                          <a:effectLst/>
                        </a:rPr>
                        <a:t>Türk Dili ve Edebiyatı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FEDEK</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30.09.2028</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extLst>
                  <a:ext uri="{0D108BD9-81ED-4DB2-BD59-A6C34878D82A}">
                    <a16:rowId xmlns:a16="http://schemas.microsoft.com/office/drawing/2014/main" val="1141914078"/>
                  </a:ext>
                </a:extLst>
              </a:tr>
              <a:tr h="292071">
                <a:tc>
                  <a:txBody>
                    <a:bodyPr/>
                    <a:lstStyle/>
                    <a:p>
                      <a:pPr>
                        <a:buNone/>
                      </a:pPr>
                      <a:r>
                        <a:rPr lang="tr-TR" sz="1200" kern="0">
                          <a:effectLst/>
                        </a:rPr>
                        <a:t>Fen Edebiyat Fakültesi</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tc>
                  <a:txBody>
                    <a:bodyPr/>
                    <a:lstStyle/>
                    <a:p>
                      <a:pPr>
                        <a:buNone/>
                      </a:pPr>
                      <a:r>
                        <a:rPr lang="tr-TR" sz="1200" kern="0">
                          <a:effectLst/>
                        </a:rPr>
                        <a:t>Amerikan Kültürü ve Edebiyatı (İngilizce)</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FEDEK</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dirty="0">
                          <a:effectLst/>
                        </a:rPr>
                        <a:t>30.09.2028</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extLst>
                  <a:ext uri="{0D108BD9-81ED-4DB2-BD59-A6C34878D82A}">
                    <a16:rowId xmlns:a16="http://schemas.microsoft.com/office/drawing/2014/main" val="3075305861"/>
                  </a:ext>
                </a:extLst>
              </a:tr>
              <a:tr h="379254">
                <a:tc>
                  <a:txBody>
                    <a:bodyPr/>
                    <a:lstStyle/>
                    <a:p>
                      <a:pPr>
                        <a:buNone/>
                      </a:pPr>
                      <a:r>
                        <a:rPr lang="tr-TR" sz="1200" kern="0" dirty="0">
                          <a:effectLst/>
                        </a:rPr>
                        <a:t>Fen Edebiyat Fakültesi</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tc>
                  <a:txBody>
                    <a:bodyPr/>
                    <a:lstStyle/>
                    <a:p>
                      <a:pPr>
                        <a:buNone/>
                      </a:pPr>
                      <a:r>
                        <a:rPr lang="tr-TR" sz="1200" kern="0">
                          <a:effectLst/>
                        </a:rPr>
                        <a:t>İngilizce Mütercim ve Tercümanlık Programı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FEDEK</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dirty="0">
                          <a:effectLst/>
                        </a:rPr>
                        <a:t>30.09.2028</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extLst>
                  <a:ext uri="{0D108BD9-81ED-4DB2-BD59-A6C34878D82A}">
                    <a16:rowId xmlns:a16="http://schemas.microsoft.com/office/drawing/2014/main" val="2792021405"/>
                  </a:ext>
                </a:extLst>
              </a:tr>
              <a:tr h="280838">
                <a:tc>
                  <a:txBody>
                    <a:bodyPr/>
                    <a:lstStyle/>
                    <a:p>
                      <a:pPr>
                        <a:buNone/>
                      </a:pPr>
                      <a:r>
                        <a:rPr lang="tr-TR" sz="1200" kern="0">
                          <a:effectLst/>
                        </a:rPr>
                        <a:t>Fen Edebiyat Fakültesi</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tc>
                  <a:txBody>
                    <a:bodyPr/>
                    <a:lstStyle/>
                    <a:p>
                      <a:pPr>
                        <a:buNone/>
                      </a:pPr>
                      <a:r>
                        <a:rPr lang="tr-TR" sz="1200" kern="0">
                          <a:effectLst/>
                        </a:rPr>
                        <a:t>Matematik Programı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FEDEK</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30.09.2028</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extLst>
                  <a:ext uri="{0D108BD9-81ED-4DB2-BD59-A6C34878D82A}">
                    <a16:rowId xmlns:a16="http://schemas.microsoft.com/office/drawing/2014/main" val="1819646586"/>
                  </a:ext>
                </a:extLst>
              </a:tr>
              <a:tr h="280838">
                <a:tc>
                  <a:txBody>
                    <a:bodyPr/>
                    <a:lstStyle/>
                    <a:p>
                      <a:pPr>
                        <a:buNone/>
                      </a:pPr>
                      <a:r>
                        <a:rPr lang="tr-TR" sz="1200" kern="0" dirty="0">
                          <a:effectLst/>
                        </a:rPr>
                        <a:t>Fen Edebiyat Fakültesi</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tc>
                  <a:txBody>
                    <a:bodyPr/>
                    <a:lstStyle/>
                    <a:p>
                      <a:pPr>
                        <a:buNone/>
                      </a:pPr>
                      <a:r>
                        <a:rPr lang="tr-TR" sz="1200" kern="0" dirty="0">
                          <a:effectLst/>
                        </a:rPr>
                        <a:t>Psikoloji Programı</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FEDEK</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30.09.2028</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extLst>
                  <a:ext uri="{0D108BD9-81ED-4DB2-BD59-A6C34878D82A}">
                    <a16:rowId xmlns:a16="http://schemas.microsoft.com/office/drawing/2014/main" val="447683749"/>
                  </a:ext>
                </a:extLst>
              </a:tr>
              <a:tr h="280838">
                <a:tc>
                  <a:txBody>
                    <a:bodyPr/>
                    <a:lstStyle/>
                    <a:p>
                      <a:pPr>
                        <a:buNone/>
                      </a:pPr>
                      <a:r>
                        <a:rPr lang="tr-TR" sz="1200" kern="0">
                          <a:effectLst/>
                        </a:rPr>
                        <a:t>Güzel Sanatlar Fakültesi</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tc>
                  <a:txBody>
                    <a:bodyPr/>
                    <a:lstStyle/>
                    <a:p>
                      <a:pPr>
                        <a:buNone/>
                      </a:pPr>
                      <a:r>
                        <a:rPr lang="tr-TR" sz="1200" kern="0">
                          <a:effectLst/>
                        </a:rPr>
                        <a:t>Grafik Tasarım Programı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İLAD</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04.04.2026</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extLst>
                  <a:ext uri="{0D108BD9-81ED-4DB2-BD59-A6C34878D82A}">
                    <a16:rowId xmlns:a16="http://schemas.microsoft.com/office/drawing/2014/main" val="508173394"/>
                  </a:ext>
                </a:extLst>
              </a:tr>
              <a:tr h="280838">
                <a:tc>
                  <a:txBody>
                    <a:bodyPr/>
                    <a:lstStyle/>
                    <a:p>
                      <a:pPr>
                        <a:buNone/>
                      </a:pPr>
                      <a:r>
                        <a:rPr lang="tr-TR" sz="1200" kern="0">
                          <a:effectLst/>
                        </a:rPr>
                        <a:t>İşletme Fakültesi</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tc>
                  <a:txBody>
                    <a:bodyPr/>
                    <a:lstStyle/>
                    <a:p>
                      <a:pPr>
                        <a:buNone/>
                      </a:pPr>
                      <a:r>
                        <a:rPr lang="tr-TR" sz="1200" kern="0">
                          <a:effectLst/>
                        </a:rPr>
                        <a:t>İşletme Programı (İngilizce)</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STAR</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19.12.2027</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extLst>
                  <a:ext uri="{0D108BD9-81ED-4DB2-BD59-A6C34878D82A}">
                    <a16:rowId xmlns:a16="http://schemas.microsoft.com/office/drawing/2014/main" val="629040690"/>
                  </a:ext>
                </a:extLst>
              </a:tr>
              <a:tr h="280838">
                <a:tc>
                  <a:txBody>
                    <a:bodyPr/>
                    <a:lstStyle/>
                    <a:p>
                      <a:pPr>
                        <a:buNone/>
                      </a:pPr>
                      <a:r>
                        <a:rPr lang="tr-TR" sz="1200" kern="0">
                          <a:effectLst/>
                        </a:rPr>
                        <a:t>İşletme Fakültesi</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tc>
                  <a:txBody>
                    <a:bodyPr/>
                    <a:lstStyle/>
                    <a:p>
                      <a:pPr>
                        <a:buNone/>
                      </a:pPr>
                      <a:r>
                        <a:rPr lang="tr-TR" sz="1200" kern="0">
                          <a:effectLst/>
                        </a:rPr>
                        <a:t>İşletme Programı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STAR</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20.12.2027</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extLst>
                  <a:ext uri="{0D108BD9-81ED-4DB2-BD59-A6C34878D82A}">
                    <a16:rowId xmlns:a16="http://schemas.microsoft.com/office/drawing/2014/main" val="1965133066"/>
                  </a:ext>
                </a:extLst>
              </a:tr>
              <a:tr h="374375">
                <a:tc>
                  <a:txBody>
                    <a:bodyPr/>
                    <a:lstStyle/>
                    <a:p>
                      <a:pPr>
                        <a:buNone/>
                      </a:pPr>
                      <a:r>
                        <a:rPr lang="tr-TR" sz="1200" kern="0">
                          <a:effectLst/>
                        </a:rPr>
                        <a:t>İşletme Fakültesi</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tc>
                  <a:txBody>
                    <a:bodyPr/>
                    <a:lstStyle/>
                    <a:p>
                      <a:pPr>
                        <a:buNone/>
                      </a:pPr>
                      <a:r>
                        <a:rPr lang="tr-TR" sz="1200" kern="0">
                          <a:effectLst/>
                        </a:rPr>
                        <a:t>Halkla İlişkiler ve Tantım Programı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İLAD</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12.01.2028</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extLst>
                  <a:ext uri="{0D108BD9-81ED-4DB2-BD59-A6C34878D82A}">
                    <a16:rowId xmlns:a16="http://schemas.microsoft.com/office/drawing/2014/main" val="3598623542"/>
                  </a:ext>
                </a:extLst>
              </a:tr>
              <a:tr h="280838">
                <a:tc>
                  <a:txBody>
                    <a:bodyPr/>
                    <a:lstStyle/>
                    <a:p>
                      <a:pPr>
                        <a:buNone/>
                      </a:pPr>
                      <a:r>
                        <a:rPr lang="tr-TR" sz="1200" kern="0">
                          <a:effectLst/>
                        </a:rPr>
                        <a:t>Mimarlık Fakültesi</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tc>
                  <a:txBody>
                    <a:bodyPr/>
                    <a:lstStyle/>
                    <a:p>
                      <a:pPr>
                        <a:buNone/>
                      </a:pPr>
                      <a:r>
                        <a:rPr lang="tr-TR" sz="1200" kern="0">
                          <a:effectLst/>
                        </a:rPr>
                        <a:t>Endüstriyel Tasarım Programı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ETMK</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04.04.2026</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extLst>
                  <a:ext uri="{0D108BD9-81ED-4DB2-BD59-A6C34878D82A}">
                    <a16:rowId xmlns:a16="http://schemas.microsoft.com/office/drawing/2014/main" val="4149550888"/>
                  </a:ext>
                </a:extLst>
              </a:tr>
              <a:tr h="379254">
                <a:tc>
                  <a:txBody>
                    <a:bodyPr/>
                    <a:lstStyle/>
                    <a:p>
                      <a:pPr>
                        <a:buNone/>
                      </a:pPr>
                      <a:r>
                        <a:rPr lang="tr-TR" sz="1200" kern="0">
                          <a:effectLst/>
                        </a:rPr>
                        <a:t>Mimarlık Fakültesi</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tc>
                  <a:txBody>
                    <a:bodyPr/>
                    <a:lstStyle/>
                    <a:p>
                      <a:pPr>
                        <a:buNone/>
                      </a:pPr>
                      <a:r>
                        <a:rPr lang="tr-TR" sz="1200" kern="0">
                          <a:effectLst/>
                        </a:rPr>
                        <a:t>İç Mimarlık ve Çevre Tasarımı Programı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TAPLAK</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22.08.2027</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extLst>
                  <a:ext uri="{0D108BD9-81ED-4DB2-BD59-A6C34878D82A}">
                    <a16:rowId xmlns:a16="http://schemas.microsoft.com/office/drawing/2014/main" val="696115984"/>
                  </a:ext>
                </a:extLst>
              </a:tr>
              <a:tr h="280838">
                <a:tc>
                  <a:txBody>
                    <a:bodyPr/>
                    <a:lstStyle/>
                    <a:p>
                      <a:pPr>
                        <a:buNone/>
                      </a:pPr>
                      <a:r>
                        <a:rPr lang="tr-TR" sz="1200" kern="0">
                          <a:effectLst/>
                        </a:rPr>
                        <a:t>Spor Bilimleri Fakültesi</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tc>
                  <a:txBody>
                    <a:bodyPr/>
                    <a:lstStyle/>
                    <a:p>
                      <a:pPr>
                        <a:buNone/>
                      </a:pPr>
                      <a:r>
                        <a:rPr lang="tr-TR" sz="1200" kern="0">
                          <a:effectLst/>
                        </a:rPr>
                        <a:t>Rekreasyon Programı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SPORAK</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29.04.2027</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extLst>
                  <a:ext uri="{0D108BD9-81ED-4DB2-BD59-A6C34878D82A}">
                    <a16:rowId xmlns:a16="http://schemas.microsoft.com/office/drawing/2014/main" val="16864772"/>
                  </a:ext>
                </a:extLst>
              </a:tr>
              <a:tr h="280838">
                <a:tc>
                  <a:txBody>
                    <a:bodyPr/>
                    <a:lstStyle/>
                    <a:p>
                      <a:pPr>
                        <a:buNone/>
                      </a:pPr>
                      <a:r>
                        <a:rPr lang="tr-TR" sz="1200" kern="0" dirty="0">
                          <a:effectLst/>
                        </a:rPr>
                        <a:t>Meslek Yüksekokulu</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solidFill>
                      <a:srgbClr val="0019C3"/>
                    </a:solidFill>
                  </a:tcPr>
                </a:tc>
                <a:tc>
                  <a:txBody>
                    <a:bodyPr/>
                    <a:lstStyle/>
                    <a:p>
                      <a:pPr>
                        <a:buNone/>
                      </a:pPr>
                      <a:r>
                        <a:rPr lang="tr-TR" sz="1200" kern="0">
                          <a:effectLst/>
                        </a:rPr>
                        <a:t>Grafik Tasarımı Programı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a:effectLst/>
                        </a:rPr>
                        <a:t>İLAD</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tc>
                  <a:txBody>
                    <a:bodyPr/>
                    <a:lstStyle/>
                    <a:p>
                      <a:pPr>
                        <a:buNone/>
                      </a:pPr>
                      <a:r>
                        <a:rPr lang="tr-TR" sz="1200" kern="0" dirty="0">
                          <a:effectLst/>
                        </a:rPr>
                        <a:t>04.06.2026</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8447" marR="98447" marT="73835" marB="73835" anchor="ctr"/>
                </a:tc>
                <a:extLst>
                  <a:ext uri="{0D108BD9-81ED-4DB2-BD59-A6C34878D82A}">
                    <a16:rowId xmlns:a16="http://schemas.microsoft.com/office/drawing/2014/main" val="4289995815"/>
                  </a:ext>
                </a:extLst>
              </a:tr>
            </a:tbl>
          </a:graphicData>
        </a:graphic>
      </p:graphicFrame>
      <p:sp>
        <p:nvSpPr>
          <p:cNvPr id="6" name="Metin kutusu 5">
            <a:extLst>
              <a:ext uri="{FF2B5EF4-FFF2-40B4-BE49-F238E27FC236}">
                <a16:creationId xmlns:a16="http://schemas.microsoft.com/office/drawing/2014/main" id="{319270D0-42C2-0F44-1D82-572A25973797}"/>
              </a:ext>
            </a:extLst>
          </p:cNvPr>
          <p:cNvSpPr txBox="1"/>
          <p:nvPr/>
        </p:nvSpPr>
        <p:spPr>
          <a:xfrm>
            <a:off x="9076267" y="2929467"/>
            <a:ext cx="2691358" cy="1569660"/>
          </a:xfrm>
          <a:prstGeom prst="rect">
            <a:avLst/>
          </a:prstGeom>
          <a:noFill/>
        </p:spPr>
        <p:txBody>
          <a:bodyPr wrap="square">
            <a:spAutoFit/>
          </a:bodyPr>
          <a:lstStyle/>
          <a:p>
            <a:r>
              <a:rPr lang="tr-TR" sz="2400" b="1" u="sng" dirty="0">
                <a:solidFill>
                  <a:schemeClr val="accent1">
                    <a:lumMod val="75000"/>
                  </a:schemeClr>
                </a:solidFill>
                <a:latin typeface="+mn-lt"/>
              </a:rPr>
              <a:t>Akredite Verileri</a:t>
            </a:r>
            <a:endParaRPr lang="tr-TR" sz="2400" b="1" dirty="0">
              <a:solidFill>
                <a:schemeClr val="accent1">
                  <a:lumMod val="75000"/>
                </a:schemeClr>
              </a:solidFill>
            </a:endParaRPr>
          </a:p>
          <a:p>
            <a:r>
              <a:rPr lang="tr-TR" sz="1800" b="1" dirty="0">
                <a:solidFill>
                  <a:schemeClr val="accent1">
                    <a:lumMod val="75000"/>
                  </a:schemeClr>
                </a:solidFill>
                <a:latin typeface="+mn-lt"/>
              </a:rPr>
              <a:t>5 Fakülte </a:t>
            </a:r>
            <a:br>
              <a:rPr lang="tr-TR" sz="1800" b="1" dirty="0">
                <a:solidFill>
                  <a:schemeClr val="accent1">
                    <a:lumMod val="75000"/>
                  </a:schemeClr>
                </a:solidFill>
                <a:latin typeface="+mn-lt"/>
              </a:rPr>
            </a:br>
            <a:r>
              <a:rPr lang="tr-TR" sz="1800" b="1" dirty="0">
                <a:solidFill>
                  <a:schemeClr val="accent1">
                    <a:lumMod val="75000"/>
                  </a:schemeClr>
                </a:solidFill>
                <a:latin typeface="+mn-lt"/>
              </a:rPr>
              <a:t>1 MYO</a:t>
            </a:r>
            <a:br>
              <a:rPr lang="tr-TR" sz="1800" b="1" dirty="0">
                <a:solidFill>
                  <a:schemeClr val="accent1">
                    <a:lumMod val="75000"/>
                  </a:schemeClr>
                </a:solidFill>
                <a:latin typeface="+mn-lt"/>
              </a:rPr>
            </a:br>
            <a:r>
              <a:rPr lang="tr-TR" sz="1800" b="1" dirty="0">
                <a:solidFill>
                  <a:schemeClr val="accent1">
                    <a:lumMod val="75000"/>
                  </a:schemeClr>
                </a:solidFill>
                <a:latin typeface="+mn-lt"/>
              </a:rPr>
              <a:t>Aktif 13 Akreditasyon </a:t>
            </a:r>
            <a:br>
              <a:rPr lang="tr-TR" sz="1800" b="1" dirty="0">
                <a:solidFill>
                  <a:schemeClr val="accent1">
                    <a:lumMod val="75000"/>
                  </a:schemeClr>
                </a:solidFill>
                <a:latin typeface="+mn-lt"/>
              </a:rPr>
            </a:br>
            <a:r>
              <a:rPr lang="tr-TR" sz="1800" b="1" dirty="0">
                <a:solidFill>
                  <a:schemeClr val="accent1">
                    <a:lumMod val="75000"/>
                  </a:schemeClr>
                </a:solidFill>
                <a:latin typeface="+mn-lt"/>
              </a:rPr>
              <a:t>11 TYÇ</a:t>
            </a:r>
            <a:endParaRPr lang="tr-TR" dirty="0"/>
          </a:p>
        </p:txBody>
      </p:sp>
    </p:spTree>
    <p:extLst>
      <p:ext uri="{BB962C8B-B14F-4D97-AF65-F5344CB8AC3E}">
        <p14:creationId xmlns:p14="http://schemas.microsoft.com/office/powerpoint/2010/main" val="2139207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917D7-23FC-3588-B770-28393D3953AE}"/>
            </a:ext>
          </a:extLst>
        </p:cNvPr>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7ACF3F24-1A22-D7CE-04CA-D5594EB49B6E}"/>
              </a:ext>
            </a:extLst>
          </p:cNvPr>
          <p:cNvPicPr>
            <a:picLocks noGrp="1" noChangeAspect="1"/>
          </p:cNvPicPr>
          <p:nvPr>
            <p:ph idx="1"/>
          </p:nvPr>
        </p:nvPicPr>
        <p:blipFill>
          <a:blip r:embed="rId3"/>
          <a:stretch>
            <a:fillRect/>
          </a:stretch>
        </p:blipFill>
        <p:spPr>
          <a:xfrm>
            <a:off x="-1555" y="369969"/>
            <a:ext cx="12193555" cy="6988629"/>
          </a:xfrm>
        </p:spPr>
      </p:pic>
      <p:sp>
        <p:nvSpPr>
          <p:cNvPr id="3" name="Slayt Numarası Yer Tutucusu 10">
            <a:extLst>
              <a:ext uri="{FF2B5EF4-FFF2-40B4-BE49-F238E27FC236}">
                <a16:creationId xmlns:a16="http://schemas.microsoft.com/office/drawing/2014/main" id="{2621CA66-0E72-734A-7FD6-2F4A4108FEC3}"/>
              </a:ext>
            </a:extLst>
          </p:cNvPr>
          <p:cNvSpPr>
            <a:spLocks noGrp="1"/>
          </p:cNvSpPr>
          <p:nvPr>
            <p:ph type="sldNum" sz="quarter" idx="12"/>
          </p:nvPr>
        </p:nvSpPr>
        <p:spPr>
          <a:xfrm>
            <a:off x="11268075" y="6317513"/>
            <a:ext cx="800817" cy="365125"/>
          </a:xfrm>
        </p:spPr>
        <p:txBody>
          <a:bodyPr/>
          <a:lstStyle/>
          <a:p>
            <a:r>
              <a:rPr lang="tr-TR" sz="1600" dirty="0">
                <a:solidFill>
                  <a:schemeClr val="bg1"/>
                </a:solidFill>
                <a:latin typeface="Taviraj" pitchFamily="2" charset="-34"/>
                <a:cs typeface="Taviraj" pitchFamily="2" charset="-34"/>
              </a:rPr>
              <a:t>40</a:t>
            </a:r>
          </a:p>
        </p:txBody>
      </p:sp>
      <p:sp>
        <p:nvSpPr>
          <p:cNvPr id="9" name="Başlık 8">
            <a:extLst>
              <a:ext uri="{FF2B5EF4-FFF2-40B4-BE49-F238E27FC236}">
                <a16:creationId xmlns:a16="http://schemas.microsoft.com/office/drawing/2014/main" id="{EB994A6D-EFD2-0CC0-298D-18515739D11F}"/>
              </a:ext>
            </a:extLst>
          </p:cNvPr>
          <p:cNvSpPr>
            <a:spLocks noGrp="1"/>
          </p:cNvSpPr>
          <p:nvPr>
            <p:ph type="title"/>
          </p:nvPr>
        </p:nvSpPr>
        <p:spPr>
          <a:xfrm>
            <a:off x="541867" y="1855010"/>
            <a:ext cx="10726208" cy="3631390"/>
          </a:xfrm>
        </p:spPr>
        <p:txBody>
          <a:bodyPr>
            <a:normAutofit/>
          </a:bodyPr>
          <a:lstStyle/>
          <a:p>
            <a:pPr algn="just"/>
            <a:r>
              <a:rPr lang="tr-TR" sz="2200" b="1" dirty="0">
                <a:latin typeface="Calibri" panose="020F0502020204030204" pitchFamily="34" charset="0"/>
                <a:cs typeface="Calibri" panose="020F0502020204030204" pitchFamily="34" charset="0"/>
              </a:rPr>
              <a:t>Kurumsal Kalite Vizyonu ve Stratejik Planlama</a:t>
            </a:r>
            <a:br>
              <a:rPr lang="tr-TR" sz="2200" b="1" dirty="0">
                <a:latin typeface="Calibri" panose="020F0502020204030204" pitchFamily="34" charset="0"/>
                <a:cs typeface="Calibri" panose="020F0502020204030204" pitchFamily="34" charset="0"/>
              </a:rPr>
            </a:br>
            <a:br>
              <a:rPr lang="tr-TR" sz="2200" dirty="0">
                <a:latin typeface="Calibri" panose="020F0502020204030204" pitchFamily="34" charset="0"/>
                <a:cs typeface="Calibri" panose="020F0502020204030204" pitchFamily="34" charset="0"/>
              </a:rPr>
            </a:br>
            <a:r>
              <a:rPr lang="tr-TR" sz="2200" dirty="0">
                <a:latin typeface="Calibri" panose="020F0502020204030204" pitchFamily="34" charset="0"/>
                <a:cs typeface="Calibri" panose="020F0502020204030204" pitchFamily="34" charset="0"/>
              </a:rPr>
              <a:t>Haliç Üniversitesi, 1998 yılındaki kuruluşundan itibaren yükseköğretimde kalite kültürünü güçlendirmeyi temel bir vizyon olarak benimsemiştir. Bu doğrultuda, üniversitenin ilk yazılı stratejik planı 2018 yılında hazırlanmış ve 2018–2022 dönemine yönelik kurumsal bir yol haritası oluşturulmuştur. Akreditasyon ve kalite çalışmalarının ivme kazandığı izleyen süreçte 2023–2027 Stratejik Planı hayata geçirilmiş, böylece üniversitenin kalite yönetim sistemi daha bütüncül, sürdürülebilir ve kurumsallaşmış bir yapıya kavuşturulmuştur.</a:t>
            </a:r>
            <a:br>
              <a:rPr lang="tr-TR" dirty="0"/>
            </a:br>
            <a:endParaRPr lang="tr-TR" sz="3600" b="1" dirty="0">
              <a:solidFill>
                <a:schemeClr val="accent1">
                  <a:lumMod val="75000"/>
                </a:schemeClr>
              </a:solidFill>
              <a:latin typeface="+mn-lt"/>
            </a:endParaRPr>
          </a:p>
        </p:txBody>
      </p:sp>
      <p:sp>
        <p:nvSpPr>
          <p:cNvPr id="2" name="Başlık 8">
            <a:extLst>
              <a:ext uri="{FF2B5EF4-FFF2-40B4-BE49-F238E27FC236}">
                <a16:creationId xmlns:a16="http://schemas.microsoft.com/office/drawing/2014/main" id="{545760FF-E661-8166-88D3-8DC580EDFFBE}"/>
              </a:ext>
            </a:extLst>
          </p:cNvPr>
          <p:cNvSpPr txBox="1">
            <a:spLocks/>
          </p:cNvSpPr>
          <p:nvPr/>
        </p:nvSpPr>
        <p:spPr>
          <a:xfrm>
            <a:off x="361950" y="213471"/>
            <a:ext cx="6410326" cy="12258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200"/>
              </a:spcBef>
              <a:spcAft>
                <a:spcPts val="1200"/>
              </a:spcAft>
            </a:pPr>
            <a:br>
              <a:rPr lang="tr-TR" sz="2400" b="1" dirty="0">
                <a:solidFill>
                  <a:srgbClr val="0019C3"/>
                </a:solidFill>
                <a:latin typeface="Maison Neue Extended" panose="020B0505040000000000" pitchFamily="34" charset="77"/>
              </a:rPr>
            </a:br>
            <a:endParaRPr lang="tr-TR" sz="2400" b="1" dirty="0">
              <a:solidFill>
                <a:srgbClr val="0019C3"/>
              </a:solidFill>
              <a:latin typeface="Maison Neue Extended" panose="020B0505040000000000" pitchFamily="34" charset="77"/>
            </a:endParaRPr>
          </a:p>
        </p:txBody>
      </p:sp>
      <p:sp>
        <p:nvSpPr>
          <p:cNvPr id="10" name="Başlık 8">
            <a:extLst>
              <a:ext uri="{FF2B5EF4-FFF2-40B4-BE49-F238E27FC236}">
                <a16:creationId xmlns:a16="http://schemas.microsoft.com/office/drawing/2014/main" id="{AE6070D6-0322-08DE-061E-3EC32F3C0D34}"/>
              </a:ext>
            </a:extLst>
          </p:cNvPr>
          <p:cNvSpPr txBox="1">
            <a:spLocks/>
          </p:cNvSpPr>
          <p:nvPr/>
        </p:nvSpPr>
        <p:spPr>
          <a:xfrm>
            <a:off x="541867" y="4191641"/>
            <a:ext cx="9037621" cy="91824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tr-TR" sz="3600" b="1" dirty="0">
                <a:latin typeface="+mn-lt"/>
              </a:rPr>
            </a:br>
            <a:endParaRPr lang="tr-TR" sz="3600" b="1" dirty="0">
              <a:solidFill>
                <a:schemeClr val="accent1">
                  <a:lumMod val="75000"/>
                </a:schemeClr>
              </a:solidFill>
              <a:latin typeface="+mn-lt"/>
            </a:endParaRPr>
          </a:p>
        </p:txBody>
      </p:sp>
      <p:sp>
        <p:nvSpPr>
          <p:cNvPr id="4" name="Rectangle 1">
            <a:extLst>
              <a:ext uri="{FF2B5EF4-FFF2-40B4-BE49-F238E27FC236}">
                <a16:creationId xmlns:a16="http://schemas.microsoft.com/office/drawing/2014/main" id="{C41EE316-FA91-49E3-16A3-18A7844E9B85}"/>
              </a:ext>
            </a:extLst>
          </p:cNvPr>
          <p:cNvSpPr>
            <a:spLocks noChangeArrowheads="1"/>
          </p:cNvSpPr>
          <p:nvPr/>
        </p:nvSpPr>
        <p:spPr bwMode="auto">
          <a:xfrm>
            <a:off x="361950" y="3341064"/>
            <a:ext cx="118300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4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400" b="0" i="0" u="none" strike="noStrike" cap="none" normalizeH="0" baseline="0" dirty="0">
              <a:ln>
                <a:noFill/>
              </a:ln>
              <a:solidFill>
                <a:schemeClr val="tx1"/>
              </a:solidFill>
              <a:effectLst/>
              <a:latin typeface="Arial" panose="020B0604020202020204" pitchFamily="34" charset="0"/>
            </a:endParaRPr>
          </a:p>
        </p:txBody>
      </p:sp>
      <p:sp>
        <p:nvSpPr>
          <p:cNvPr id="8" name="Metin kutusu 7">
            <a:extLst>
              <a:ext uri="{FF2B5EF4-FFF2-40B4-BE49-F238E27FC236}">
                <a16:creationId xmlns:a16="http://schemas.microsoft.com/office/drawing/2014/main" id="{1BB2BA35-DBE9-9F58-7DCB-E8EBF86696F3}"/>
              </a:ext>
            </a:extLst>
          </p:cNvPr>
          <p:cNvSpPr txBox="1"/>
          <p:nvPr/>
        </p:nvSpPr>
        <p:spPr>
          <a:xfrm>
            <a:off x="702511" y="1002268"/>
            <a:ext cx="8346906" cy="369332"/>
          </a:xfrm>
          <a:prstGeom prst="rect">
            <a:avLst/>
          </a:prstGeom>
          <a:noFill/>
        </p:spPr>
        <p:txBody>
          <a:bodyPr wrap="square">
            <a:spAutoFit/>
          </a:bodyPr>
          <a:lstStyle/>
          <a:p>
            <a:r>
              <a:rPr lang="tr-TR" sz="1800" b="1" dirty="0">
                <a:solidFill>
                  <a:srgbClr val="0019C3"/>
                </a:solidFill>
                <a:latin typeface="Maison Neue Extended" panose="020B0505040000000000" pitchFamily="34" charset="77"/>
              </a:rPr>
              <a:t>HALİÇ ÜNİVERSİTESİ KALİTE YOLCULUĞU</a:t>
            </a:r>
            <a:endParaRPr lang="tr-TR" dirty="0"/>
          </a:p>
        </p:txBody>
      </p:sp>
    </p:spTree>
    <p:extLst>
      <p:ext uri="{BB962C8B-B14F-4D97-AF65-F5344CB8AC3E}">
        <p14:creationId xmlns:p14="http://schemas.microsoft.com/office/powerpoint/2010/main" val="183200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FE241-5661-2EAD-4A5D-63EE3D9C4D32}"/>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336DC9F9-4C00-8CA1-E5FF-EAFF5071353A}"/>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1B9529E-77A0-0CAC-7068-0E7CFFB8E55E}"/>
              </a:ext>
            </a:extLst>
          </p:cNvPr>
          <p:cNvSpPr txBox="1"/>
          <p:nvPr/>
        </p:nvSpPr>
        <p:spPr>
          <a:xfrm>
            <a:off x="2182647" y="962009"/>
            <a:ext cx="6951379" cy="646331"/>
          </a:xfrm>
          <a:prstGeom prst="rect">
            <a:avLst/>
          </a:prstGeom>
          <a:noFill/>
        </p:spPr>
        <p:txBody>
          <a:bodyPr wrap="square" rtlCol="0">
            <a:spAutoFit/>
          </a:bodyPr>
          <a:lstStyle/>
          <a:p>
            <a:r>
              <a:rPr lang="tr-TR" b="1" dirty="0">
                <a:solidFill>
                  <a:srgbClr val="0817B9"/>
                </a:solidFill>
                <a:latin typeface="Poppins" pitchFamily="2" charset="77"/>
                <a:cs typeface="Poppins" pitchFamily="2" charset="77"/>
              </a:rPr>
              <a:t>KALİTE VE AKREDİTASYON KOMİSYONU</a:t>
            </a:r>
            <a:endParaRPr lang="en-US" b="1" dirty="0">
              <a:solidFill>
                <a:srgbClr val="0817B9"/>
              </a:solidFill>
              <a:latin typeface="Poppins" pitchFamily="2" charset="77"/>
              <a:cs typeface="Poppins" pitchFamily="2" charset="77"/>
            </a:endParaRPr>
          </a:p>
          <a:p>
            <a:r>
              <a:rPr lang="en-TR" dirty="0"/>
              <a:t> </a:t>
            </a:r>
          </a:p>
        </p:txBody>
      </p:sp>
      <p:sp>
        <p:nvSpPr>
          <p:cNvPr id="7" name="TextBox 6">
            <a:extLst>
              <a:ext uri="{FF2B5EF4-FFF2-40B4-BE49-F238E27FC236}">
                <a16:creationId xmlns:a16="http://schemas.microsoft.com/office/drawing/2014/main" id="{D0B9E737-F7FA-5517-415A-CBF2C56DEBAD}"/>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1F652B2F-6C3B-3707-4373-CA743D0E2132}"/>
              </a:ext>
            </a:extLst>
          </p:cNvPr>
          <p:cNvSpPr txBox="1"/>
          <p:nvPr/>
        </p:nvSpPr>
        <p:spPr>
          <a:xfrm>
            <a:off x="1951138" y="1253104"/>
            <a:ext cx="7297963" cy="369332"/>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Akredite Edilen Programlarımız </a:t>
            </a:r>
          </a:p>
        </p:txBody>
      </p:sp>
      <p:pic>
        <p:nvPicPr>
          <p:cNvPr id="5" name="Resim 4">
            <a:extLst>
              <a:ext uri="{FF2B5EF4-FFF2-40B4-BE49-F238E27FC236}">
                <a16:creationId xmlns:a16="http://schemas.microsoft.com/office/drawing/2014/main" id="{A0EB6C28-9D87-69A9-A476-91370858840B}"/>
              </a:ext>
            </a:extLst>
          </p:cNvPr>
          <p:cNvPicPr>
            <a:picLocks noChangeAspect="1"/>
          </p:cNvPicPr>
          <p:nvPr/>
        </p:nvPicPr>
        <p:blipFill>
          <a:blip r:embed="rId3"/>
          <a:stretch>
            <a:fillRect/>
          </a:stretch>
        </p:blipFill>
        <p:spPr>
          <a:xfrm rot="5400000">
            <a:off x="253941" y="2306604"/>
            <a:ext cx="1228739" cy="1743481"/>
          </a:xfrm>
          <a:prstGeom prst="rect">
            <a:avLst/>
          </a:prstGeom>
        </p:spPr>
      </p:pic>
      <p:pic>
        <p:nvPicPr>
          <p:cNvPr id="8" name="Resim 7">
            <a:extLst>
              <a:ext uri="{FF2B5EF4-FFF2-40B4-BE49-F238E27FC236}">
                <a16:creationId xmlns:a16="http://schemas.microsoft.com/office/drawing/2014/main" id="{D37C377F-ED10-20C0-CE56-08F3F066FDC3}"/>
              </a:ext>
            </a:extLst>
          </p:cNvPr>
          <p:cNvPicPr>
            <a:picLocks noChangeAspect="1"/>
          </p:cNvPicPr>
          <p:nvPr/>
        </p:nvPicPr>
        <p:blipFill>
          <a:blip r:embed="rId4"/>
          <a:stretch>
            <a:fillRect/>
          </a:stretch>
        </p:blipFill>
        <p:spPr>
          <a:xfrm rot="5400000">
            <a:off x="2091050" y="2306603"/>
            <a:ext cx="1228740" cy="1743482"/>
          </a:xfrm>
          <a:prstGeom prst="rect">
            <a:avLst/>
          </a:prstGeom>
        </p:spPr>
      </p:pic>
      <p:pic>
        <p:nvPicPr>
          <p:cNvPr id="10" name="Resim 9">
            <a:extLst>
              <a:ext uri="{FF2B5EF4-FFF2-40B4-BE49-F238E27FC236}">
                <a16:creationId xmlns:a16="http://schemas.microsoft.com/office/drawing/2014/main" id="{BDDA3BAE-BB07-8E95-181F-5CB5DCC8C8EE}"/>
              </a:ext>
            </a:extLst>
          </p:cNvPr>
          <p:cNvPicPr>
            <a:picLocks noChangeAspect="1"/>
          </p:cNvPicPr>
          <p:nvPr/>
        </p:nvPicPr>
        <p:blipFill>
          <a:blip r:embed="rId5"/>
          <a:stretch>
            <a:fillRect/>
          </a:stretch>
        </p:blipFill>
        <p:spPr>
          <a:xfrm rot="5400000">
            <a:off x="3933837" y="2306603"/>
            <a:ext cx="1228740" cy="1743482"/>
          </a:xfrm>
          <a:prstGeom prst="rect">
            <a:avLst/>
          </a:prstGeom>
        </p:spPr>
      </p:pic>
      <p:pic>
        <p:nvPicPr>
          <p:cNvPr id="11" name="Resim 10">
            <a:extLst>
              <a:ext uri="{FF2B5EF4-FFF2-40B4-BE49-F238E27FC236}">
                <a16:creationId xmlns:a16="http://schemas.microsoft.com/office/drawing/2014/main" id="{E4F18B84-DF11-2FBF-2CA5-DF8F3DFB1CC2}"/>
              </a:ext>
            </a:extLst>
          </p:cNvPr>
          <p:cNvPicPr>
            <a:picLocks noChangeAspect="1"/>
          </p:cNvPicPr>
          <p:nvPr/>
        </p:nvPicPr>
        <p:blipFill>
          <a:blip r:embed="rId6"/>
          <a:stretch>
            <a:fillRect/>
          </a:stretch>
        </p:blipFill>
        <p:spPr>
          <a:xfrm rot="5400000">
            <a:off x="801245" y="3535343"/>
            <a:ext cx="1228741" cy="1743484"/>
          </a:xfrm>
          <a:prstGeom prst="rect">
            <a:avLst/>
          </a:prstGeom>
        </p:spPr>
      </p:pic>
      <p:pic>
        <p:nvPicPr>
          <p:cNvPr id="12" name="Resim 11">
            <a:extLst>
              <a:ext uri="{FF2B5EF4-FFF2-40B4-BE49-F238E27FC236}">
                <a16:creationId xmlns:a16="http://schemas.microsoft.com/office/drawing/2014/main" id="{1CC84645-F256-783E-99E6-AE778A47E7C6}"/>
              </a:ext>
            </a:extLst>
          </p:cNvPr>
          <p:cNvPicPr>
            <a:picLocks noChangeAspect="1"/>
          </p:cNvPicPr>
          <p:nvPr/>
        </p:nvPicPr>
        <p:blipFill>
          <a:blip r:embed="rId7"/>
          <a:stretch>
            <a:fillRect/>
          </a:stretch>
        </p:blipFill>
        <p:spPr>
          <a:xfrm rot="5400000">
            <a:off x="3012388" y="3526734"/>
            <a:ext cx="1269839" cy="1801799"/>
          </a:xfrm>
          <a:prstGeom prst="rect">
            <a:avLst/>
          </a:prstGeom>
        </p:spPr>
      </p:pic>
      <p:pic>
        <p:nvPicPr>
          <p:cNvPr id="9" name="Resim 8">
            <a:extLst>
              <a:ext uri="{FF2B5EF4-FFF2-40B4-BE49-F238E27FC236}">
                <a16:creationId xmlns:a16="http://schemas.microsoft.com/office/drawing/2014/main" id="{12000CFD-4BF3-91BB-5D97-9193F040C55E}"/>
              </a:ext>
            </a:extLst>
          </p:cNvPr>
          <p:cNvPicPr>
            <a:picLocks noChangeAspect="1"/>
          </p:cNvPicPr>
          <p:nvPr/>
        </p:nvPicPr>
        <p:blipFill>
          <a:blip r:embed="rId8"/>
          <a:stretch>
            <a:fillRect/>
          </a:stretch>
        </p:blipFill>
        <p:spPr>
          <a:xfrm>
            <a:off x="5567876" y="2388435"/>
            <a:ext cx="1192683" cy="1687797"/>
          </a:xfrm>
          <a:prstGeom prst="rect">
            <a:avLst/>
          </a:prstGeom>
        </p:spPr>
      </p:pic>
      <p:pic>
        <p:nvPicPr>
          <p:cNvPr id="13" name="Resim 12">
            <a:extLst>
              <a:ext uri="{FF2B5EF4-FFF2-40B4-BE49-F238E27FC236}">
                <a16:creationId xmlns:a16="http://schemas.microsoft.com/office/drawing/2014/main" id="{3F669991-2D7C-AC0B-FFD8-63F48FBFB65C}"/>
              </a:ext>
            </a:extLst>
          </p:cNvPr>
          <p:cNvPicPr>
            <a:picLocks noChangeAspect="1"/>
          </p:cNvPicPr>
          <p:nvPr/>
        </p:nvPicPr>
        <p:blipFill>
          <a:blip r:embed="rId9"/>
          <a:stretch>
            <a:fillRect/>
          </a:stretch>
        </p:blipFill>
        <p:spPr>
          <a:xfrm rot="16200000">
            <a:off x="7065206" y="2426018"/>
            <a:ext cx="1140921" cy="1612629"/>
          </a:xfrm>
          <a:prstGeom prst="rect">
            <a:avLst/>
          </a:prstGeom>
        </p:spPr>
      </p:pic>
      <p:pic>
        <p:nvPicPr>
          <p:cNvPr id="14" name="Resim 13">
            <a:extLst>
              <a:ext uri="{FF2B5EF4-FFF2-40B4-BE49-F238E27FC236}">
                <a16:creationId xmlns:a16="http://schemas.microsoft.com/office/drawing/2014/main" id="{17BDB0DD-3150-CE36-0B57-6F5F801E7C33}"/>
              </a:ext>
            </a:extLst>
          </p:cNvPr>
          <p:cNvPicPr>
            <a:picLocks noChangeAspect="1"/>
          </p:cNvPicPr>
          <p:nvPr/>
        </p:nvPicPr>
        <p:blipFill>
          <a:blip r:embed="rId10"/>
          <a:stretch>
            <a:fillRect/>
          </a:stretch>
        </p:blipFill>
        <p:spPr>
          <a:xfrm>
            <a:off x="8548695" y="2357756"/>
            <a:ext cx="1192683" cy="1687797"/>
          </a:xfrm>
          <a:prstGeom prst="rect">
            <a:avLst/>
          </a:prstGeom>
        </p:spPr>
      </p:pic>
      <p:pic>
        <p:nvPicPr>
          <p:cNvPr id="15" name="Resim 14" descr="metin, ekran görüntüsü, yazı tipi, doküman, belge içeren bir resim&#10;&#10;Yapay zeka tarafından oluşturulmuş içerik yanlış olabilir.">
            <a:extLst>
              <a:ext uri="{FF2B5EF4-FFF2-40B4-BE49-F238E27FC236}">
                <a16:creationId xmlns:a16="http://schemas.microsoft.com/office/drawing/2014/main" id="{C7FBCB3F-1BC4-85AA-FCFB-C2A724475F0C}"/>
              </a:ext>
            </a:extLst>
          </p:cNvPr>
          <p:cNvPicPr>
            <a:picLocks noChangeAspect="1"/>
          </p:cNvPicPr>
          <p:nvPr/>
        </p:nvPicPr>
        <p:blipFill>
          <a:blip r:embed="rId11"/>
          <a:stretch>
            <a:fillRect/>
          </a:stretch>
        </p:blipFill>
        <p:spPr>
          <a:xfrm>
            <a:off x="4607100" y="4482161"/>
            <a:ext cx="1921551" cy="1140921"/>
          </a:xfrm>
          <a:prstGeom prst="rect">
            <a:avLst/>
          </a:prstGeom>
        </p:spPr>
      </p:pic>
      <p:pic>
        <p:nvPicPr>
          <p:cNvPr id="16" name="Resim 15" descr="metin, ekran görüntüsü, iş kartı, yazı tipi içeren bir resim&#10;&#10;Yapay zeka tarafından oluşturulmuş içerik yanlış olabilir.">
            <a:extLst>
              <a:ext uri="{FF2B5EF4-FFF2-40B4-BE49-F238E27FC236}">
                <a16:creationId xmlns:a16="http://schemas.microsoft.com/office/drawing/2014/main" id="{5081A196-0471-BBAB-75DA-42BE84C599B7}"/>
              </a:ext>
            </a:extLst>
          </p:cNvPr>
          <p:cNvPicPr>
            <a:picLocks noChangeAspect="1"/>
          </p:cNvPicPr>
          <p:nvPr/>
        </p:nvPicPr>
        <p:blipFill>
          <a:blip r:embed="rId12"/>
          <a:stretch>
            <a:fillRect/>
          </a:stretch>
        </p:blipFill>
        <p:spPr>
          <a:xfrm>
            <a:off x="6627143" y="4482161"/>
            <a:ext cx="1921552" cy="1192648"/>
          </a:xfrm>
          <a:prstGeom prst="rect">
            <a:avLst/>
          </a:prstGeom>
        </p:spPr>
      </p:pic>
      <p:graphicFrame>
        <p:nvGraphicFramePr>
          <p:cNvPr id="17" name="Nesne 16">
            <a:extLst>
              <a:ext uri="{FF2B5EF4-FFF2-40B4-BE49-F238E27FC236}">
                <a16:creationId xmlns:a16="http://schemas.microsoft.com/office/drawing/2014/main" id="{7B342529-7D7F-7E5D-EA9C-879A9B344A56}"/>
              </a:ext>
            </a:extLst>
          </p:cNvPr>
          <p:cNvGraphicFramePr>
            <a:graphicFrameLocks noChangeAspect="1"/>
          </p:cNvGraphicFramePr>
          <p:nvPr>
            <p:extLst>
              <p:ext uri="{D42A27DB-BD31-4B8C-83A1-F6EECF244321}">
                <p14:modId xmlns:p14="http://schemas.microsoft.com/office/powerpoint/2010/main" val="1162708373"/>
              </p:ext>
            </p:extLst>
          </p:nvPr>
        </p:nvGraphicFramePr>
        <p:xfrm>
          <a:off x="8568548" y="4482161"/>
          <a:ext cx="1801799" cy="1274756"/>
        </p:xfrm>
        <a:graphic>
          <a:graphicData uri="http://schemas.openxmlformats.org/presentationml/2006/ole">
            <mc:AlternateContent xmlns:mc="http://schemas.openxmlformats.org/markup-compatibility/2006">
              <mc:Choice xmlns:v="urn:schemas-microsoft-com:vml" Requires="v">
                <p:oleObj name="Acrobat Document" r:id="rId13" imgW="5340017" imgH="3778243" progId="AcroExch.Document.11">
                  <p:embed/>
                </p:oleObj>
              </mc:Choice>
              <mc:Fallback>
                <p:oleObj name="Acrobat Document" r:id="rId13" imgW="5340017" imgH="3778243" progId="AcroExch.Document.11">
                  <p:embed/>
                  <p:pic>
                    <p:nvPicPr>
                      <p:cNvPr id="2" name="Nesne 1">
                        <a:extLst>
                          <a:ext uri="{FF2B5EF4-FFF2-40B4-BE49-F238E27FC236}">
                            <a16:creationId xmlns:a16="http://schemas.microsoft.com/office/drawing/2014/main" id="{208B63F7-14F8-F2DB-50BC-5A71DFF31D02}"/>
                          </a:ext>
                        </a:extLst>
                      </p:cNvPr>
                      <p:cNvPicPr/>
                      <p:nvPr/>
                    </p:nvPicPr>
                    <p:blipFill>
                      <a:blip r:embed="rId14"/>
                      <a:stretch>
                        <a:fillRect/>
                      </a:stretch>
                    </p:blipFill>
                    <p:spPr>
                      <a:xfrm>
                        <a:off x="8568548" y="4482161"/>
                        <a:ext cx="1801799" cy="1274756"/>
                      </a:xfrm>
                      <a:prstGeom prst="rect">
                        <a:avLst/>
                      </a:prstGeom>
                    </p:spPr>
                  </p:pic>
                </p:oleObj>
              </mc:Fallback>
            </mc:AlternateContent>
          </a:graphicData>
        </a:graphic>
      </p:graphicFrame>
      <p:pic>
        <p:nvPicPr>
          <p:cNvPr id="18" name="Resim 17">
            <a:extLst>
              <a:ext uri="{FF2B5EF4-FFF2-40B4-BE49-F238E27FC236}">
                <a16:creationId xmlns:a16="http://schemas.microsoft.com/office/drawing/2014/main" id="{A96C951C-CB30-7BAE-9D4F-9322353633E5}"/>
              </a:ext>
            </a:extLst>
          </p:cNvPr>
          <p:cNvPicPr>
            <a:picLocks noChangeAspect="1"/>
          </p:cNvPicPr>
          <p:nvPr/>
        </p:nvPicPr>
        <p:blipFill>
          <a:blip r:embed="rId15"/>
          <a:stretch>
            <a:fillRect/>
          </a:stretch>
        </p:blipFill>
        <p:spPr>
          <a:xfrm>
            <a:off x="10230117" y="2429466"/>
            <a:ext cx="1807072" cy="1274756"/>
          </a:xfrm>
          <a:prstGeom prst="rect">
            <a:avLst/>
          </a:prstGeom>
        </p:spPr>
      </p:pic>
      <p:pic>
        <p:nvPicPr>
          <p:cNvPr id="19" name="Resim 18" descr="metin, yazı tipi, ekran görüntüsü, iş kartı içeren bir resim&#10;&#10;Yapay zeka tarafından oluşturulmuş içerik yanlış olabilir.">
            <a:extLst>
              <a:ext uri="{FF2B5EF4-FFF2-40B4-BE49-F238E27FC236}">
                <a16:creationId xmlns:a16="http://schemas.microsoft.com/office/drawing/2014/main" id="{BB9CA078-FF15-EE72-692A-AA1C69F5CB44}"/>
              </a:ext>
            </a:extLst>
          </p:cNvPr>
          <p:cNvPicPr>
            <a:picLocks noChangeAspect="1"/>
          </p:cNvPicPr>
          <p:nvPr/>
        </p:nvPicPr>
        <p:blipFill>
          <a:blip r:embed="rId16"/>
          <a:stretch>
            <a:fillRect/>
          </a:stretch>
        </p:blipFill>
        <p:spPr>
          <a:xfrm>
            <a:off x="10465422" y="3909445"/>
            <a:ext cx="1571767" cy="1112011"/>
          </a:xfrm>
          <a:prstGeom prst="rect">
            <a:avLst/>
          </a:prstGeom>
        </p:spPr>
      </p:pic>
      <p:pic>
        <p:nvPicPr>
          <p:cNvPr id="20" name="Resim 19">
            <a:extLst>
              <a:ext uri="{FF2B5EF4-FFF2-40B4-BE49-F238E27FC236}">
                <a16:creationId xmlns:a16="http://schemas.microsoft.com/office/drawing/2014/main" id="{E9175B0C-155E-F322-DDB8-94188DDDBE14}"/>
              </a:ext>
            </a:extLst>
          </p:cNvPr>
          <p:cNvPicPr>
            <a:picLocks noChangeAspect="1"/>
          </p:cNvPicPr>
          <p:nvPr/>
        </p:nvPicPr>
        <p:blipFill>
          <a:blip r:embed="rId17"/>
          <a:stretch>
            <a:fillRect/>
          </a:stretch>
        </p:blipFill>
        <p:spPr>
          <a:xfrm rot="16200000">
            <a:off x="10665248" y="4979654"/>
            <a:ext cx="1231849" cy="1725900"/>
          </a:xfrm>
          <a:prstGeom prst="rect">
            <a:avLst/>
          </a:prstGeom>
          <a:ln>
            <a:solidFill>
              <a:schemeClr val="tx1"/>
            </a:solidFill>
          </a:ln>
        </p:spPr>
      </p:pic>
    </p:spTree>
    <p:extLst>
      <p:ext uri="{BB962C8B-B14F-4D97-AF65-F5344CB8AC3E}">
        <p14:creationId xmlns:p14="http://schemas.microsoft.com/office/powerpoint/2010/main" val="4128517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C2B7870-2272-F65A-70F2-B51B4593B6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3EEBA6-77C1-9210-EB1C-79FEB483EC97}"/>
              </a:ext>
            </a:extLst>
          </p:cNvPr>
          <p:cNvSpPr txBox="1"/>
          <p:nvPr/>
        </p:nvSpPr>
        <p:spPr>
          <a:xfrm>
            <a:off x="2042415" y="1395747"/>
            <a:ext cx="7206688" cy="646331"/>
          </a:xfrm>
          <a:prstGeom prst="rect">
            <a:avLst/>
          </a:prstGeom>
          <a:noFill/>
        </p:spPr>
        <p:txBody>
          <a:bodyPr wrap="square" rtlCol="0">
            <a:spAutoFit/>
          </a:bodyPr>
          <a:lstStyle/>
          <a:p>
            <a:r>
              <a:rPr lang="tr-TR" b="1" dirty="0">
                <a:solidFill>
                  <a:srgbClr val="0817B9"/>
                </a:solidFill>
                <a:latin typeface="Poppins" pitchFamily="2" charset="77"/>
                <a:cs typeface="Poppins" pitchFamily="2" charset="77"/>
              </a:rPr>
              <a:t>KALİTE VE AKREDİTASYON KOMİSYONU</a:t>
            </a:r>
            <a:endParaRPr lang="en-US" b="1" dirty="0">
              <a:solidFill>
                <a:srgbClr val="0817B9"/>
              </a:solidFill>
              <a:latin typeface="Poppins" pitchFamily="2" charset="77"/>
              <a:cs typeface="Poppins" pitchFamily="2" charset="77"/>
            </a:endParaRPr>
          </a:p>
          <a:p>
            <a:r>
              <a:rPr lang="en-TR" dirty="0"/>
              <a:t> </a:t>
            </a:r>
          </a:p>
        </p:txBody>
      </p:sp>
      <p:sp>
        <p:nvSpPr>
          <p:cNvPr id="7" name="TextBox 6">
            <a:extLst>
              <a:ext uri="{FF2B5EF4-FFF2-40B4-BE49-F238E27FC236}">
                <a16:creationId xmlns:a16="http://schemas.microsoft.com/office/drawing/2014/main" id="{DD3F2BC0-056D-C893-68C3-16646422DA19}"/>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EACDEF21-6D12-5845-D645-B11792973BDA}"/>
              </a:ext>
            </a:extLst>
          </p:cNvPr>
          <p:cNvSpPr txBox="1"/>
          <p:nvPr/>
        </p:nvSpPr>
        <p:spPr>
          <a:xfrm>
            <a:off x="168165" y="2503743"/>
            <a:ext cx="9080938" cy="369332"/>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TYÇ Etiketi – 12 Bölümde Kabul Kullanımda </a:t>
            </a:r>
          </a:p>
        </p:txBody>
      </p:sp>
      <p:graphicFrame>
        <p:nvGraphicFramePr>
          <p:cNvPr id="5" name="Tablo 4">
            <a:extLst>
              <a:ext uri="{FF2B5EF4-FFF2-40B4-BE49-F238E27FC236}">
                <a16:creationId xmlns:a16="http://schemas.microsoft.com/office/drawing/2014/main" id="{63A6EC55-80B4-774F-B54C-0E281683D201}"/>
              </a:ext>
            </a:extLst>
          </p:cNvPr>
          <p:cNvGraphicFramePr>
            <a:graphicFrameLocks noGrp="1"/>
          </p:cNvGraphicFramePr>
          <p:nvPr>
            <p:extLst>
              <p:ext uri="{D42A27DB-BD31-4B8C-83A1-F6EECF244321}">
                <p14:modId xmlns:p14="http://schemas.microsoft.com/office/powerpoint/2010/main" val="4177503725"/>
              </p:ext>
            </p:extLst>
          </p:nvPr>
        </p:nvGraphicFramePr>
        <p:xfrm>
          <a:off x="168165" y="2959768"/>
          <a:ext cx="8938571" cy="3148816"/>
        </p:xfrm>
        <a:graphic>
          <a:graphicData uri="http://schemas.openxmlformats.org/drawingml/2006/table">
            <a:tbl>
              <a:tblPr>
                <a:tableStyleId>{5C22544A-7EE6-4342-B048-85BDC9FD1C3A}</a:tableStyleId>
              </a:tblPr>
              <a:tblGrid>
                <a:gridCol w="652555">
                  <a:extLst>
                    <a:ext uri="{9D8B030D-6E8A-4147-A177-3AD203B41FA5}">
                      <a16:colId xmlns:a16="http://schemas.microsoft.com/office/drawing/2014/main" val="199064379"/>
                    </a:ext>
                  </a:extLst>
                </a:gridCol>
                <a:gridCol w="544992">
                  <a:extLst>
                    <a:ext uri="{9D8B030D-6E8A-4147-A177-3AD203B41FA5}">
                      <a16:colId xmlns:a16="http://schemas.microsoft.com/office/drawing/2014/main" val="468174316"/>
                    </a:ext>
                  </a:extLst>
                </a:gridCol>
                <a:gridCol w="4748952">
                  <a:extLst>
                    <a:ext uri="{9D8B030D-6E8A-4147-A177-3AD203B41FA5}">
                      <a16:colId xmlns:a16="http://schemas.microsoft.com/office/drawing/2014/main" val="2798776967"/>
                    </a:ext>
                  </a:extLst>
                </a:gridCol>
                <a:gridCol w="795974">
                  <a:extLst>
                    <a:ext uri="{9D8B030D-6E8A-4147-A177-3AD203B41FA5}">
                      <a16:colId xmlns:a16="http://schemas.microsoft.com/office/drawing/2014/main" val="2032892839"/>
                    </a:ext>
                  </a:extLst>
                </a:gridCol>
                <a:gridCol w="575467">
                  <a:extLst>
                    <a:ext uri="{9D8B030D-6E8A-4147-A177-3AD203B41FA5}">
                      <a16:colId xmlns:a16="http://schemas.microsoft.com/office/drawing/2014/main" val="3232488377"/>
                    </a:ext>
                  </a:extLst>
                </a:gridCol>
                <a:gridCol w="387229">
                  <a:extLst>
                    <a:ext uri="{9D8B030D-6E8A-4147-A177-3AD203B41FA5}">
                      <a16:colId xmlns:a16="http://schemas.microsoft.com/office/drawing/2014/main" val="2928239498"/>
                    </a:ext>
                  </a:extLst>
                </a:gridCol>
                <a:gridCol w="645384">
                  <a:extLst>
                    <a:ext uri="{9D8B030D-6E8A-4147-A177-3AD203B41FA5}">
                      <a16:colId xmlns:a16="http://schemas.microsoft.com/office/drawing/2014/main" val="70555083"/>
                    </a:ext>
                  </a:extLst>
                </a:gridCol>
                <a:gridCol w="588018">
                  <a:extLst>
                    <a:ext uri="{9D8B030D-6E8A-4147-A177-3AD203B41FA5}">
                      <a16:colId xmlns:a16="http://schemas.microsoft.com/office/drawing/2014/main" val="228014509"/>
                    </a:ext>
                  </a:extLst>
                </a:gridCol>
              </a:tblGrid>
              <a:tr h="304468">
                <a:tc>
                  <a:txBody>
                    <a:bodyPr/>
                    <a:lstStyle/>
                    <a:p>
                      <a:pPr algn="ctr" fontAlgn="b">
                        <a:buNone/>
                      </a:pPr>
                      <a:r>
                        <a:rPr lang="tr-TR" sz="900" u="none" strike="noStrike" dirty="0">
                          <a:solidFill>
                            <a:schemeClr val="bg1"/>
                          </a:solidFill>
                          <a:effectLst/>
                        </a:rPr>
                        <a:t>KURULUŞ ADI</a:t>
                      </a:r>
                      <a:endParaRPr lang="tr-TR" sz="900" b="0" i="0" u="none" strike="noStrike" dirty="0">
                        <a:solidFill>
                          <a:schemeClr val="bg1"/>
                        </a:solidFill>
                        <a:effectLst/>
                        <a:latin typeface="Calibri" panose="020F0502020204030204" pitchFamily="34" charset="0"/>
                      </a:endParaRPr>
                    </a:p>
                  </a:txBody>
                  <a:tcPr marL="5748" marR="5748" marT="5748" marB="0" anchor="b">
                    <a:solidFill>
                      <a:srgbClr val="0817B9"/>
                    </a:solidFill>
                  </a:tcPr>
                </a:tc>
                <a:tc>
                  <a:txBody>
                    <a:bodyPr/>
                    <a:lstStyle/>
                    <a:p>
                      <a:pPr algn="ctr" fontAlgn="b">
                        <a:buNone/>
                      </a:pPr>
                      <a:r>
                        <a:rPr lang="tr-TR" sz="900" u="none" strike="noStrike" dirty="0">
                          <a:solidFill>
                            <a:schemeClr val="bg1"/>
                          </a:solidFill>
                          <a:effectLst/>
                        </a:rPr>
                        <a:t>BİRİM İD</a:t>
                      </a:r>
                      <a:endParaRPr lang="tr-TR" sz="900" b="0" i="0" u="none" strike="noStrike" dirty="0">
                        <a:solidFill>
                          <a:schemeClr val="bg1"/>
                        </a:solidFill>
                        <a:effectLst/>
                        <a:latin typeface="Calibri" panose="020F0502020204030204" pitchFamily="34" charset="0"/>
                      </a:endParaRPr>
                    </a:p>
                  </a:txBody>
                  <a:tcPr marL="5748" marR="5748" marT="5748" marB="0" anchor="b">
                    <a:solidFill>
                      <a:srgbClr val="0817B9"/>
                    </a:solidFill>
                  </a:tcPr>
                </a:tc>
                <a:tc>
                  <a:txBody>
                    <a:bodyPr/>
                    <a:lstStyle/>
                    <a:p>
                      <a:pPr algn="ctr" fontAlgn="b">
                        <a:buNone/>
                      </a:pPr>
                      <a:r>
                        <a:rPr lang="tr-TR" sz="900" u="none" strike="noStrike" dirty="0">
                          <a:solidFill>
                            <a:schemeClr val="bg1"/>
                          </a:solidFill>
                          <a:effectLst/>
                        </a:rPr>
                        <a:t>BİRİM ADI</a:t>
                      </a:r>
                      <a:endParaRPr lang="tr-TR" sz="900" b="0" i="0" u="none" strike="noStrike" dirty="0">
                        <a:solidFill>
                          <a:schemeClr val="bg1"/>
                        </a:solidFill>
                        <a:effectLst/>
                        <a:latin typeface="Calibri" panose="020F0502020204030204" pitchFamily="34" charset="0"/>
                      </a:endParaRPr>
                    </a:p>
                  </a:txBody>
                  <a:tcPr marL="5748" marR="5748" marT="5748" marB="0" anchor="b">
                    <a:solidFill>
                      <a:srgbClr val="0817B9"/>
                    </a:solidFill>
                  </a:tcPr>
                </a:tc>
                <a:tc>
                  <a:txBody>
                    <a:bodyPr/>
                    <a:lstStyle/>
                    <a:p>
                      <a:pPr algn="ctr" fontAlgn="b">
                        <a:buNone/>
                      </a:pPr>
                      <a:r>
                        <a:rPr lang="tr-TR" sz="900" u="none" strike="noStrike" dirty="0">
                          <a:solidFill>
                            <a:schemeClr val="bg1"/>
                          </a:solidFill>
                          <a:effectLst/>
                        </a:rPr>
                        <a:t>BAŞLANGIÇ TARİHİ</a:t>
                      </a:r>
                      <a:endParaRPr lang="tr-TR" sz="900" b="0" i="0" u="none" strike="noStrike" dirty="0">
                        <a:solidFill>
                          <a:schemeClr val="bg1"/>
                        </a:solidFill>
                        <a:effectLst/>
                        <a:latin typeface="Calibri" panose="020F0502020204030204" pitchFamily="34" charset="0"/>
                      </a:endParaRPr>
                    </a:p>
                  </a:txBody>
                  <a:tcPr marL="5748" marR="5748" marT="5748" marB="0" anchor="b">
                    <a:solidFill>
                      <a:srgbClr val="0817B9"/>
                    </a:solidFill>
                  </a:tcPr>
                </a:tc>
                <a:tc>
                  <a:txBody>
                    <a:bodyPr/>
                    <a:lstStyle/>
                    <a:p>
                      <a:pPr algn="ctr" fontAlgn="b">
                        <a:buNone/>
                      </a:pPr>
                      <a:r>
                        <a:rPr lang="tr-TR" sz="900" u="none" strike="noStrike" dirty="0">
                          <a:solidFill>
                            <a:schemeClr val="bg1"/>
                          </a:solidFill>
                          <a:effectLst/>
                        </a:rPr>
                        <a:t>BİTİŞ TARİHİ</a:t>
                      </a:r>
                      <a:endParaRPr lang="tr-TR" sz="900" b="0" i="0" u="none" strike="noStrike" dirty="0">
                        <a:solidFill>
                          <a:schemeClr val="bg1"/>
                        </a:solidFill>
                        <a:effectLst/>
                        <a:latin typeface="Calibri" panose="020F0502020204030204" pitchFamily="34" charset="0"/>
                      </a:endParaRPr>
                    </a:p>
                  </a:txBody>
                  <a:tcPr marL="5748" marR="5748" marT="5748" marB="0" anchor="b">
                    <a:solidFill>
                      <a:srgbClr val="0817B9"/>
                    </a:solidFill>
                  </a:tcPr>
                </a:tc>
                <a:tc>
                  <a:txBody>
                    <a:bodyPr/>
                    <a:lstStyle/>
                    <a:p>
                      <a:pPr algn="ctr" fontAlgn="b">
                        <a:buNone/>
                      </a:pPr>
                      <a:r>
                        <a:rPr lang="tr-TR" sz="900" u="none" strike="noStrike" dirty="0">
                          <a:solidFill>
                            <a:schemeClr val="bg1"/>
                          </a:solidFill>
                          <a:effectLst/>
                        </a:rPr>
                        <a:t>TYÇ</a:t>
                      </a:r>
                      <a:endParaRPr lang="tr-TR" sz="900" b="0" i="0" u="none" strike="noStrike" dirty="0">
                        <a:solidFill>
                          <a:schemeClr val="bg1"/>
                        </a:solidFill>
                        <a:effectLst/>
                        <a:latin typeface="Calibri" panose="020F0502020204030204" pitchFamily="34" charset="0"/>
                      </a:endParaRPr>
                    </a:p>
                  </a:txBody>
                  <a:tcPr marL="5748" marR="5748" marT="5748" marB="0" anchor="b">
                    <a:solidFill>
                      <a:srgbClr val="0817B9"/>
                    </a:solidFill>
                  </a:tcPr>
                </a:tc>
                <a:tc>
                  <a:txBody>
                    <a:bodyPr/>
                    <a:lstStyle/>
                    <a:p>
                      <a:pPr algn="ctr" fontAlgn="b">
                        <a:buNone/>
                      </a:pPr>
                      <a:r>
                        <a:rPr lang="tr-TR" sz="900" u="none" strike="noStrike" dirty="0">
                          <a:solidFill>
                            <a:schemeClr val="bg1"/>
                          </a:solidFill>
                          <a:effectLst/>
                        </a:rPr>
                        <a:t>TYÇ DURUM</a:t>
                      </a:r>
                      <a:endParaRPr lang="tr-TR" sz="900" b="0" i="0" u="none" strike="noStrike" dirty="0">
                        <a:solidFill>
                          <a:schemeClr val="bg1"/>
                        </a:solidFill>
                        <a:effectLst/>
                        <a:latin typeface="Calibri" panose="020F0502020204030204" pitchFamily="34" charset="0"/>
                      </a:endParaRPr>
                    </a:p>
                  </a:txBody>
                  <a:tcPr marL="5748" marR="5748" marT="5748" marB="0" anchor="b">
                    <a:solidFill>
                      <a:srgbClr val="0817B9"/>
                    </a:solidFill>
                  </a:tcPr>
                </a:tc>
                <a:tc>
                  <a:txBody>
                    <a:bodyPr/>
                    <a:lstStyle/>
                    <a:p>
                      <a:pPr algn="ctr" fontAlgn="b">
                        <a:buNone/>
                      </a:pPr>
                      <a:r>
                        <a:rPr lang="tr-TR" sz="900" u="none" strike="noStrike" dirty="0">
                          <a:solidFill>
                            <a:schemeClr val="bg1"/>
                          </a:solidFill>
                          <a:effectLst/>
                        </a:rPr>
                        <a:t>TYÇ SONUÇ</a:t>
                      </a:r>
                      <a:endParaRPr lang="tr-TR" sz="900" b="0" i="0" u="none" strike="noStrike" dirty="0">
                        <a:solidFill>
                          <a:schemeClr val="bg1"/>
                        </a:solidFill>
                        <a:effectLst/>
                        <a:latin typeface="Calibri" panose="020F0502020204030204" pitchFamily="34" charset="0"/>
                      </a:endParaRPr>
                    </a:p>
                  </a:txBody>
                  <a:tcPr marL="5748" marR="5748" marT="5748" marB="0" anchor="b">
                    <a:solidFill>
                      <a:srgbClr val="0817B9"/>
                    </a:solidFill>
                  </a:tcPr>
                </a:tc>
                <a:extLst>
                  <a:ext uri="{0D108BD9-81ED-4DB2-BD59-A6C34878D82A}">
                    <a16:rowId xmlns:a16="http://schemas.microsoft.com/office/drawing/2014/main" val="2624465221"/>
                  </a:ext>
                </a:extLst>
              </a:tr>
              <a:tr h="294125">
                <a:tc>
                  <a:txBody>
                    <a:bodyPr/>
                    <a:lstStyle/>
                    <a:p>
                      <a:pPr algn="ctr" fontAlgn="b">
                        <a:buNone/>
                      </a:pPr>
                      <a:r>
                        <a:rPr lang="tr-TR" sz="700" u="none" strike="noStrike">
                          <a:effectLst/>
                        </a:rPr>
                        <a:t>FEDEK</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162996</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l" fontAlgn="b">
                        <a:buNone/>
                      </a:pPr>
                      <a:r>
                        <a:rPr lang="tr-TR" sz="700" u="none" strike="noStrike" dirty="0">
                          <a:effectLst/>
                        </a:rPr>
                        <a:t>FEN-EDEBİYAT FAKÜLTESİ -&gt; AMERİKAN KÜLTÜRÜ VE EDEBİYATI BÖLÜMÜ -&gt; AMERİKAN KÜLTÜRÜ VE EDEBİYATI PR. (İNGİLİZCE) (TAM BURSLU)</a:t>
                      </a:r>
                      <a:endParaRPr lang="tr-TR" sz="700" b="0" i="0" u="none" strike="noStrike" dirty="0">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18.05.2023</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30.09.2028</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Var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dirty="0">
                          <a:effectLst/>
                        </a:rPr>
                        <a:t>Sonuçlandı</a:t>
                      </a:r>
                      <a:endParaRPr lang="tr-TR" sz="700" b="0" i="0" u="none" strike="noStrike" dirty="0">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dirty="0">
                          <a:effectLst/>
                        </a:rPr>
                        <a:t>Kabul</a:t>
                      </a:r>
                      <a:endParaRPr lang="tr-TR" sz="700" b="0" i="0" u="none" strike="noStrike" dirty="0">
                        <a:solidFill>
                          <a:srgbClr val="000000"/>
                        </a:solidFill>
                        <a:effectLst/>
                        <a:latin typeface="Calibri" panose="020F0502020204030204" pitchFamily="34" charset="0"/>
                      </a:endParaRPr>
                    </a:p>
                  </a:txBody>
                  <a:tcPr marL="5748" marR="5748" marT="5748" marB="0" anchor="b"/>
                </a:tc>
                <a:extLst>
                  <a:ext uri="{0D108BD9-81ED-4DB2-BD59-A6C34878D82A}">
                    <a16:rowId xmlns:a16="http://schemas.microsoft.com/office/drawing/2014/main" val="4189121519"/>
                  </a:ext>
                </a:extLst>
              </a:tr>
              <a:tr h="150921">
                <a:tc>
                  <a:txBody>
                    <a:bodyPr/>
                    <a:lstStyle/>
                    <a:p>
                      <a:pPr algn="ctr" fontAlgn="b">
                        <a:buNone/>
                      </a:pPr>
                      <a:r>
                        <a:rPr lang="tr-TR" sz="700" u="none" strike="noStrike">
                          <a:effectLst/>
                        </a:rPr>
                        <a:t>FEDEK</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163006</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l" fontAlgn="b">
                        <a:buNone/>
                      </a:pPr>
                      <a:r>
                        <a:rPr lang="tr-TR" sz="700" u="none" strike="noStrike">
                          <a:effectLst/>
                        </a:rPr>
                        <a:t>FEN-EDEBİYAT FAKÜLTESİ -&gt; MATEMATİK BÖLÜMÜ -&gt; MATEMATİK PR. (TAM BURSLU)</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18.05.2023</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30.09.2028</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Var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Sonuçlandı</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Kabul</a:t>
                      </a:r>
                      <a:endParaRPr lang="tr-TR" sz="700" b="0" i="0" u="none" strike="noStrike">
                        <a:solidFill>
                          <a:srgbClr val="000000"/>
                        </a:solidFill>
                        <a:effectLst/>
                        <a:latin typeface="Calibri" panose="020F0502020204030204" pitchFamily="34" charset="0"/>
                      </a:endParaRPr>
                    </a:p>
                  </a:txBody>
                  <a:tcPr marL="5748" marR="5748" marT="5748" marB="0" anchor="b"/>
                </a:tc>
                <a:extLst>
                  <a:ext uri="{0D108BD9-81ED-4DB2-BD59-A6C34878D82A}">
                    <a16:rowId xmlns:a16="http://schemas.microsoft.com/office/drawing/2014/main" val="3190617796"/>
                  </a:ext>
                </a:extLst>
              </a:tr>
              <a:tr h="294125">
                <a:tc>
                  <a:txBody>
                    <a:bodyPr/>
                    <a:lstStyle/>
                    <a:p>
                      <a:pPr algn="ctr" fontAlgn="b">
                        <a:buNone/>
                      </a:pPr>
                      <a:r>
                        <a:rPr lang="tr-TR" sz="700" u="none" strike="noStrike">
                          <a:effectLst/>
                        </a:rPr>
                        <a:t>FEDEK</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419052</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l" fontAlgn="b">
                        <a:buNone/>
                      </a:pPr>
                      <a:r>
                        <a:rPr lang="tr-TR" sz="700" u="none" strike="noStrike">
                          <a:effectLst/>
                        </a:rPr>
                        <a:t>FEN-EDEBİYAT FAKÜLTESİ -&gt; MÜTERCİM VE TERCÜMANLIK BÖLÜMÜ -&gt; İNGİLİZCE MÜTERCİM VE TERCÜMANLIK PR. (TAM BURSLU)</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18.05.2023</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30.09.2028</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Var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Sonuçlandı</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Kabul</a:t>
                      </a:r>
                      <a:endParaRPr lang="tr-TR" sz="700" b="0" i="0" u="none" strike="noStrike">
                        <a:solidFill>
                          <a:srgbClr val="000000"/>
                        </a:solidFill>
                        <a:effectLst/>
                        <a:latin typeface="Calibri" panose="020F0502020204030204" pitchFamily="34" charset="0"/>
                      </a:endParaRPr>
                    </a:p>
                  </a:txBody>
                  <a:tcPr marL="5748" marR="5748" marT="5748" marB="0" anchor="b"/>
                </a:tc>
                <a:extLst>
                  <a:ext uri="{0D108BD9-81ED-4DB2-BD59-A6C34878D82A}">
                    <a16:rowId xmlns:a16="http://schemas.microsoft.com/office/drawing/2014/main" val="2777861189"/>
                  </a:ext>
                </a:extLst>
              </a:tr>
              <a:tr h="150921">
                <a:tc>
                  <a:txBody>
                    <a:bodyPr/>
                    <a:lstStyle/>
                    <a:p>
                      <a:pPr algn="ctr" fontAlgn="b">
                        <a:buNone/>
                      </a:pPr>
                      <a:r>
                        <a:rPr lang="tr-TR" sz="700" u="none" strike="noStrike">
                          <a:effectLst/>
                        </a:rPr>
                        <a:t>FEDEK</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163004</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l" fontAlgn="b">
                        <a:buNone/>
                      </a:pPr>
                      <a:r>
                        <a:rPr lang="tr-TR" sz="700" u="none" strike="noStrike">
                          <a:effectLst/>
                        </a:rPr>
                        <a:t>FEN-EDEBİYAT FAKÜLTESİ -&gt; PSİKOLOJİ BÖLÜMÜ -&gt; PSİKOLOJİ PR. (TAM BURSLU)</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18.05.2023</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30.09.2025</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Var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Sonuçlandı</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Kabul</a:t>
                      </a:r>
                      <a:endParaRPr lang="tr-TR" sz="700" b="0" i="0" u="none" strike="noStrike">
                        <a:solidFill>
                          <a:srgbClr val="000000"/>
                        </a:solidFill>
                        <a:effectLst/>
                        <a:latin typeface="Calibri" panose="020F0502020204030204" pitchFamily="34" charset="0"/>
                      </a:endParaRPr>
                    </a:p>
                  </a:txBody>
                  <a:tcPr marL="5748" marR="5748" marT="5748" marB="0" anchor="b"/>
                </a:tc>
                <a:extLst>
                  <a:ext uri="{0D108BD9-81ED-4DB2-BD59-A6C34878D82A}">
                    <a16:rowId xmlns:a16="http://schemas.microsoft.com/office/drawing/2014/main" val="256609989"/>
                  </a:ext>
                </a:extLst>
              </a:tr>
              <a:tr h="150921">
                <a:tc>
                  <a:txBody>
                    <a:bodyPr/>
                    <a:lstStyle/>
                    <a:p>
                      <a:pPr algn="ctr" fontAlgn="b">
                        <a:buNone/>
                      </a:pPr>
                      <a:r>
                        <a:rPr lang="tr-TR" sz="700" u="none" strike="noStrike">
                          <a:effectLst/>
                        </a:rPr>
                        <a:t>FEDEK</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281372</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l" fontAlgn="b">
                        <a:buNone/>
                      </a:pPr>
                      <a:r>
                        <a:rPr lang="tr-TR" sz="700" u="none" strike="noStrike">
                          <a:effectLst/>
                        </a:rPr>
                        <a:t>FEN-EDEBİYAT FAKÜLTESİ -&gt; TÜRK DİLİ VE EDEBİYATI BÖLÜMÜ -&gt; TÜRK DİLİ VE EDEBİYATI PR. (TAM BURSLU)</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18.05.2023</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30.09.2028</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Var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Sonuçlandı</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Kabul</a:t>
                      </a:r>
                      <a:endParaRPr lang="tr-TR" sz="700" b="0" i="0" u="none" strike="noStrike">
                        <a:solidFill>
                          <a:srgbClr val="000000"/>
                        </a:solidFill>
                        <a:effectLst/>
                        <a:latin typeface="Calibri" panose="020F0502020204030204" pitchFamily="34" charset="0"/>
                      </a:endParaRPr>
                    </a:p>
                  </a:txBody>
                  <a:tcPr marL="5748" marR="5748" marT="5748" marB="0" anchor="b"/>
                </a:tc>
                <a:extLst>
                  <a:ext uri="{0D108BD9-81ED-4DB2-BD59-A6C34878D82A}">
                    <a16:rowId xmlns:a16="http://schemas.microsoft.com/office/drawing/2014/main" val="141122089"/>
                  </a:ext>
                </a:extLst>
              </a:tr>
              <a:tr h="150921">
                <a:tc>
                  <a:txBody>
                    <a:bodyPr/>
                    <a:lstStyle/>
                    <a:p>
                      <a:pPr algn="ctr" fontAlgn="b">
                        <a:buNone/>
                      </a:pPr>
                      <a:r>
                        <a:rPr lang="tr-TR" sz="700" u="none" strike="noStrike">
                          <a:effectLst/>
                        </a:rPr>
                        <a:t>İLAD</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214427</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l" fontAlgn="b">
                        <a:buNone/>
                      </a:pPr>
                      <a:r>
                        <a:rPr lang="tr-TR" sz="700" u="none" strike="noStrike">
                          <a:effectLst/>
                        </a:rPr>
                        <a:t>GÜZEL SANATLAR FAKÜLTESİ -&gt; GRAFİK TASARIMI BÖLÜMÜ -&gt; GRAFİK TASARIMI PR. (TAM BURSLU)</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4.04.2024</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4.04.2026</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Var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Sonuçlandı</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Kabul</a:t>
                      </a:r>
                      <a:endParaRPr lang="tr-TR" sz="700" b="0" i="0" u="none" strike="noStrike">
                        <a:solidFill>
                          <a:srgbClr val="000000"/>
                        </a:solidFill>
                        <a:effectLst/>
                        <a:latin typeface="Calibri" panose="020F0502020204030204" pitchFamily="34" charset="0"/>
                      </a:endParaRPr>
                    </a:p>
                  </a:txBody>
                  <a:tcPr marL="5748" marR="5748" marT="5748" marB="0" anchor="b"/>
                </a:tc>
                <a:extLst>
                  <a:ext uri="{0D108BD9-81ED-4DB2-BD59-A6C34878D82A}">
                    <a16:rowId xmlns:a16="http://schemas.microsoft.com/office/drawing/2014/main" val="2901253928"/>
                  </a:ext>
                </a:extLst>
              </a:tr>
              <a:tr h="150921">
                <a:tc>
                  <a:txBody>
                    <a:bodyPr/>
                    <a:lstStyle/>
                    <a:p>
                      <a:pPr algn="ctr" fontAlgn="b">
                        <a:buNone/>
                      </a:pPr>
                      <a:r>
                        <a:rPr lang="tr-TR" sz="700" u="none" strike="noStrike">
                          <a:effectLst/>
                        </a:rPr>
                        <a:t>İLAD</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163016</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l" fontAlgn="b">
                        <a:buNone/>
                      </a:pPr>
                      <a:r>
                        <a:rPr lang="tr-TR" sz="700" u="none" strike="noStrike">
                          <a:effectLst/>
                        </a:rPr>
                        <a:t>İŞLETME FAKÜLTESİ -&gt; HALKLA İLİŞKİLER VE TANITIM BÖLÜMÜ -&gt; HALKLA İLİŞKİLER VE TANITIM PR. (TAM BURSLU)</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12.01.2023</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12.01.2028</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Var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dirty="0">
                          <a:effectLst/>
                        </a:rPr>
                        <a:t>Sonuçlandı</a:t>
                      </a:r>
                      <a:endParaRPr lang="tr-TR" sz="700" b="0" i="0" u="none" strike="noStrike" dirty="0">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Kabul</a:t>
                      </a:r>
                      <a:endParaRPr lang="tr-TR" sz="700" b="0" i="0" u="none" strike="noStrike">
                        <a:solidFill>
                          <a:srgbClr val="000000"/>
                        </a:solidFill>
                        <a:effectLst/>
                        <a:latin typeface="Calibri" panose="020F0502020204030204" pitchFamily="34" charset="0"/>
                      </a:endParaRPr>
                    </a:p>
                  </a:txBody>
                  <a:tcPr marL="5748" marR="5748" marT="5748" marB="0" anchor="b"/>
                </a:tc>
                <a:extLst>
                  <a:ext uri="{0D108BD9-81ED-4DB2-BD59-A6C34878D82A}">
                    <a16:rowId xmlns:a16="http://schemas.microsoft.com/office/drawing/2014/main" val="927324024"/>
                  </a:ext>
                </a:extLst>
              </a:tr>
              <a:tr h="150921">
                <a:tc>
                  <a:txBody>
                    <a:bodyPr/>
                    <a:lstStyle/>
                    <a:p>
                      <a:pPr algn="ctr" fontAlgn="b">
                        <a:buNone/>
                      </a:pPr>
                      <a:r>
                        <a:rPr lang="tr-TR" sz="700" u="none" strike="noStrike">
                          <a:effectLst/>
                        </a:rPr>
                        <a:t>STAR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163022</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l" fontAlgn="b">
                        <a:buNone/>
                      </a:pPr>
                      <a:r>
                        <a:rPr lang="tr-TR" sz="700" u="none" strike="noStrike">
                          <a:effectLst/>
                        </a:rPr>
                        <a:t>İŞLETME FAKÜLTESİ -&gt; İŞLETME BÖLÜMÜ -&gt; İŞLETME PR. (İNGİLİZCE) (TAM BURSLU)</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19.12.2023</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dirty="0">
                          <a:effectLst/>
                        </a:rPr>
                        <a:t>19.12.2027</a:t>
                      </a:r>
                      <a:endParaRPr lang="tr-TR" sz="700" b="0" i="0" u="none" strike="noStrike" dirty="0">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Var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Sonuçlandı</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Kabul</a:t>
                      </a:r>
                      <a:endParaRPr lang="tr-TR" sz="700" b="0" i="0" u="none" strike="noStrike">
                        <a:solidFill>
                          <a:srgbClr val="000000"/>
                        </a:solidFill>
                        <a:effectLst/>
                        <a:latin typeface="Calibri" panose="020F0502020204030204" pitchFamily="34" charset="0"/>
                      </a:endParaRPr>
                    </a:p>
                  </a:txBody>
                  <a:tcPr marL="5748" marR="5748" marT="5748" marB="0" anchor="b"/>
                </a:tc>
                <a:extLst>
                  <a:ext uri="{0D108BD9-81ED-4DB2-BD59-A6C34878D82A}">
                    <a16:rowId xmlns:a16="http://schemas.microsoft.com/office/drawing/2014/main" val="2730481688"/>
                  </a:ext>
                </a:extLst>
              </a:tr>
              <a:tr h="150921">
                <a:tc>
                  <a:txBody>
                    <a:bodyPr/>
                    <a:lstStyle/>
                    <a:p>
                      <a:pPr algn="ctr" fontAlgn="b">
                        <a:buNone/>
                      </a:pPr>
                      <a:r>
                        <a:rPr lang="tr-TR" sz="700" u="none" strike="noStrike">
                          <a:effectLst/>
                        </a:rPr>
                        <a:t>STAR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163020</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l" fontAlgn="b">
                        <a:buNone/>
                      </a:pPr>
                      <a:r>
                        <a:rPr lang="tr-TR" sz="700" u="none" strike="noStrike">
                          <a:effectLst/>
                        </a:rPr>
                        <a:t>İŞLETME FAKÜLTESİ -&gt; İŞLETME BÖLÜMÜ -&gt; İŞLETME PR. (TAM BURSLU)</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19.12.2023</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19.12.2026</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Var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Sonuçlandı</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Kabul</a:t>
                      </a:r>
                      <a:endParaRPr lang="tr-TR" sz="700" b="0" i="0" u="none" strike="noStrike">
                        <a:solidFill>
                          <a:srgbClr val="000000"/>
                        </a:solidFill>
                        <a:effectLst/>
                        <a:latin typeface="Calibri" panose="020F0502020204030204" pitchFamily="34" charset="0"/>
                      </a:endParaRPr>
                    </a:p>
                  </a:txBody>
                  <a:tcPr marL="5748" marR="5748" marT="5748" marB="0" anchor="b"/>
                </a:tc>
                <a:extLst>
                  <a:ext uri="{0D108BD9-81ED-4DB2-BD59-A6C34878D82A}">
                    <a16:rowId xmlns:a16="http://schemas.microsoft.com/office/drawing/2014/main" val="4217328277"/>
                  </a:ext>
                </a:extLst>
              </a:tr>
              <a:tr h="150921">
                <a:tc>
                  <a:txBody>
                    <a:bodyPr/>
                    <a:lstStyle/>
                    <a:p>
                      <a:pPr algn="ctr" fontAlgn="b">
                        <a:buNone/>
                      </a:pPr>
                      <a:r>
                        <a:rPr lang="tr-TR" sz="700" u="none" strike="noStrike">
                          <a:effectLst/>
                        </a:rPr>
                        <a:t>TUADER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176578</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l" fontAlgn="b">
                        <a:buNone/>
                      </a:pPr>
                      <a:r>
                        <a:rPr lang="tr-TR" sz="700" u="none" strike="noStrike">
                          <a:effectLst/>
                        </a:rPr>
                        <a:t>MESLEK YÜKSEKOKULU -&gt; OTEL, LOKANTA VE İKRAM HİZMETLERİ BÖLÜMÜ -&gt; AŞÇILIK PR. (TAM BURSLU)</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1.01.2023</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31.12.2024</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 </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Devam Ediyor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 </a:t>
                      </a:r>
                      <a:endParaRPr lang="tr-TR" sz="700" b="0" i="0" u="none" strike="noStrike">
                        <a:solidFill>
                          <a:srgbClr val="000000"/>
                        </a:solidFill>
                        <a:effectLst/>
                        <a:latin typeface="Calibri" panose="020F0502020204030204" pitchFamily="34" charset="0"/>
                      </a:endParaRPr>
                    </a:p>
                  </a:txBody>
                  <a:tcPr marL="5748" marR="5748" marT="5748" marB="0" anchor="b"/>
                </a:tc>
                <a:extLst>
                  <a:ext uri="{0D108BD9-81ED-4DB2-BD59-A6C34878D82A}">
                    <a16:rowId xmlns:a16="http://schemas.microsoft.com/office/drawing/2014/main" val="148607223"/>
                  </a:ext>
                </a:extLst>
              </a:tr>
              <a:tr h="294125">
                <a:tc>
                  <a:txBody>
                    <a:bodyPr/>
                    <a:lstStyle/>
                    <a:p>
                      <a:pPr algn="ctr" fontAlgn="b">
                        <a:buNone/>
                      </a:pPr>
                      <a:r>
                        <a:rPr lang="tr-TR" sz="700" u="none" strike="noStrike">
                          <a:effectLst/>
                        </a:rPr>
                        <a:t>TUADER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227906</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l" fontAlgn="b">
                        <a:buNone/>
                      </a:pPr>
                      <a:r>
                        <a:rPr lang="tr-TR" sz="700" u="none" strike="noStrike">
                          <a:effectLst/>
                        </a:rPr>
                        <a:t>MESLEK YÜKSEKOKULU -&gt; OTEL, LOKANTA VE İKRAM HİZMETLERİ BÖLÜMÜ -&gt; TURİZM VE OTEL İŞLETMECİLİĞİ PR. (TAM BURSLU)</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1.01.2023</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31.12.2024</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 </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Devam Ediyor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 </a:t>
                      </a:r>
                      <a:endParaRPr lang="tr-TR" sz="700" b="0" i="0" u="none" strike="noStrike">
                        <a:solidFill>
                          <a:srgbClr val="000000"/>
                        </a:solidFill>
                        <a:effectLst/>
                        <a:latin typeface="Calibri" panose="020F0502020204030204" pitchFamily="34" charset="0"/>
                      </a:endParaRPr>
                    </a:p>
                  </a:txBody>
                  <a:tcPr marL="5748" marR="5748" marT="5748" marB="0" anchor="b"/>
                </a:tc>
                <a:extLst>
                  <a:ext uri="{0D108BD9-81ED-4DB2-BD59-A6C34878D82A}">
                    <a16:rowId xmlns:a16="http://schemas.microsoft.com/office/drawing/2014/main" val="1406676396"/>
                  </a:ext>
                </a:extLst>
              </a:tr>
              <a:tr h="150921">
                <a:tc>
                  <a:txBody>
                    <a:bodyPr/>
                    <a:lstStyle/>
                    <a:p>
                      <a:pPr algn="ctr" fontAlgn="b">
                        <a:buNone/>
                      </a:pPr>
                      <a:r>
                        <a:rPr lang="tr-TR" sz="700" u="none" strike="noStrike">
                          <a:effectLst/>
                        </a:rPr>
                        <a:t>İLAD</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176593</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l" fontAlgn="b">
                        <a:buNone/>
                      </a:pPr>
                      <a:r>
                        <a:rPr lang="tr-TR" sz="700" u="none" strike="noStrike">
                          <a:effectLst/>
                        </a:rPr>
                        <a:t>MESLEK YÜKSEKOKULU -&gt; TASARIM BÖLÜMÜ -&gt; GRAFİK TASARIMI PR. (TAM BURSLU)</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4.06.2024</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4.06.2026</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Var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Sonuçlandı</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Kabul</a:t>
                      </a:r>
                      <a:endParaRPr lang="tr-TR" sz="700" b="0" i="0" u="none" strike="noStrike">
                        <a:solidFill>
                          <a:srgbClr val="000000"/>
                        </a:solidFill>
                        <a:effectLst/>
                        <a:latin typeface="Calibri" panose="020F0502020204030204" pitchFamily="34" charset="0"/>
                      </a:endParaRPr>
                    </a:p>
                  </a:txBody>
                  <a:tcPr marL="5748" marR="5748" marT="5748" marB="0" anchor="b"/>
                </a:tc>
                <a:extLst>
                  <a:ext uri="{0D108BD9-81ED-4DB2-BD59-A6C34878D82A}">
                    <a16:rowId xmlns:a16="http://schemas.microsoft.com/office/drawing/2014/main" val="1410633353"/>
                  </a:ext>
                </a:extLst>
              </a:tr>
              <a:tr h="150921">
                <a:tc>
                  <a:txBody>
                    <a:bodyPr/>
                    <a:lstStyle/>
                    <a:p>
                      <a:pPr algn="ctr" fontAlgn="b">
                        <a:buNone/>
                      </a:pPr>
                      <a:r>
                        <a:rPr lang="tr-TR" sz="700" u="none" strike="noStrike">
                          <a:effectLst/>
                        </a:rPr>
                        <a:t>ETMK</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419550</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l" fontAlgn="b">
                        <a:buNone/>
                      </a:pPr>
                      <a:r>
                        <a:rPr lang="tr-TR" sz="700" u="none" strike="noStrike">
                          <a:effectLst/>
                        </a:rPr>
                        <a:t>MİMARLIK FAKÜLTESİ -&gt; ENDÜSTRİYEL TASARIM BÖLÜMÜ -&gt; ENDÜSTRİYEL TASARIM PR. (TAM BURSLU)</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4.04.2024</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4.04.2026</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Var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Sonuçlandı</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Kabul</a:t>
                      </a:r>
                      <a:endParaRPr lang="tr-TR" sz="700" b="0" i="0" u="none" strike="noStrike">
                        <a:solidFill>
                          <a:srgbClr val="000000"/>
                        </a:solidFill>
                        <a:effectLst/>
                        <a:latin typeface="Calibri" panose="020F0502020204030204" pitchFamily="34" charset="0"/>
                      </a:endParaRPr>
                    </a:p>
                  </a:txBody>
                  <a:tcPr marL="5748" marR="5748" marT="5748" marB="0" anchor="b"/>
                </a:tc>
                <a:extLst>
                  <a:ext uri="{0D108BD9-81ED-4DB2-BD59-A6C34878D82A}">
                    <a16:rowId xmlns:a16="http://schemas.microsoft.com/office/drawing/2014/main" val="334514530"/>
                  </a:ext>
                </a:extLst>
              </a:tr>
              <a:tr h="150921">
                <a:tc>
                  <a:txBody>
                    <a:bodyPr/>
                    <a:lstStyle/>
                    <a:p>
                      <a:pPr algn="ctr" fontAlgn="b">
                        <a:buNone/>
                      </a:pPr>
                      <a:r>
                        <a:rPr lang="tr-TR" sz="700" u="none" strike="noStrike">
                          <a:effectLst/>
                        </a:rPr>
                        <a:t>TAPLAK</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214395</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l" fontAlgn="b">
                        <a:buNone/>
                      </a:pPr>
                      <a:r>
                        <a:rPr lang="tr-TR" sz="700" u="none" strike="noStrike">
                          <a:effectLst/>
                        </a:rPr>
                        <a:t>MİMARLIK FAKÜLTESİ -&gt; İÇ MİMARLIK BÖLÜMÜ -&gt; İÇ MİMARLIK PR. (TAM BURSLU)</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22.08.2024</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22.08.2027</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 </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Devam Ediyor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 </a:t>
                      </a:r>
                      <a:endParaRPr lang="tr-TR" sz="700" b="0" i="0" u="none" strike="noStrike">
                        <a:solidFill>
                          <a:srgbClr val="000000"/>
                        </a:solidFill>
                        <a:effectLst/>
                        <a:latin typeface="Calibri" panose="020F0502020204030204" pitchFamily="34" charset="0"/>
                      </a:endParaRPr>
                    </a:p>
                  </a:txBody>
                  <a:tcPr marL="5748" marR="5748" marT="5748" marB="0" anchor="b"/>
                </a:tc>
                <a:extLst>
                  <a:ext uri="{0D108BD9-81ED-4DB2-BD59-A6C34878D82A}">
                    <a16:rowId xmlns:a16="http://schemas.microsoft.com/office/drawing/2014/main" val="4145190192"/>
                  </a:ext>
                </a:extLst>
              </a:tr>
              <a:tr h="150921">
                <a:tc>
                  <a:txBody>
                    <a:bodyPr/>
                    <a:lstStyle/>
                    <a:p>
                      <a:pPr algn="ctr" fontAlgn="b">
                        <a:buNone/>
                      </a:pPr>
                      <a:r>
                        <a:rPr lang="tr-TR" sz="700" u="none" strike="noStrike">
                          <a:effectLst/>
                        </a:rPr>
                        <a:t>MİAK</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163036</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l" fontAlgn="b">
                        <a:buNone/>
                      </a:pPr>
                      <a:r>
                        <a:rPr lang="tr-TR" sz="700" u="none" strike="noStrike">
                          <a:effectLst/>
                        </a:rPr>
                        <a:t>MİMARLIK FAKÜLTESİ -&gt; MİMARLIK BÖLÜMÜ -&gt; MİMARLIK PR. (TAM BURSLU)</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2.08.2023</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2.08.2025</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Var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Sonuçlandı</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Kabul</a:t>
                      </a:r>
                      <a:endParaRPr lang="tr-TR" sz="700" b="0" i="0" u="none" strike="noStrike">
                        <a:solidFill>
                          <a:srgbClr val="000000"/>
                        </a:solidFill>
                        <a:effectLst/>
                        <a:latin typeface="Calibri" panose="020F0502020204030204" pitchFamily="34" charset="0"/>
                      </a:endParaRPr>
                    </a:p>
                  </a:txBody>
                  <a:tcPr marL="5748" marR="5748" marT="5748" marB="0" anchor="b"/>
                </a:tc>
                <a:extLst>
                  <a:ext uri="{0D108BD9-81ED-4DB2-BD59-A6C34878D82A}">
                    <a16:rowId xmlns:a16="http://schemas.microsoft.com/office/drawing/2014/main" val="2545116691"/>
                  </a:ext>
                </a:extLst>
              </a:tr>
              <a:tr h="150921">
                <a:tc>
                  <a:txBody>
                    <a:bodyPr/>
                    <a:lstStyle/>
                    <a:p>
                      <a:pPr algn="ctr" fontAlgn="b">
                        <a:buNone/>
                      </a:pPr>
                      <a:r>
                        <a:rPr lang="tr-TR" sz="700" u="none" strike="noStrike">
                          <a:effectLst/>
                        </a:rPr>
                        <a:t>SPORAK</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dirty="0">
                          <a:effectLst/>
                        </a:rPr>
                        <a:t>454079</a:t>
                      </a:r>
                      <a:endParaRPr lang="tr-TR" sz="700" b="0" i="0" u="none" strike="noStrike" dirty="0">
                        <a:solidFill>
                          <a:srgbClr val="000000"/>
                        </a:solidFill>
                        <a:effectLst/>
                        <a:latin typeface="Calibri" panose="020F0502020204030204" pitchFamily="34" charset="0"/>
                      </a:endParaRPr>
                    </a:p>
                  </a:txBody>
                  <a:tcPr marL="5748" marR="5748" marT="5748" marB="0" anchor="b"/>
                </a:tc>
                <a:tc>
                  <a:txBody>
                    <a:bodyPr/>
                    <a:lstStyle/>
                    <a:p>
                      <a:pPr algn="l" fontAlgn="b">
                        <a:buNone/>
                      </a:pPr>
                      <a:r>
                        <a:rPr lang="tr-TR" sz="700" u="none" strike="noStrike">
                          <a:effectLst/>
                        </a:rPr>
                        <a:t>SPOR BİLİMLERİ FAKÜLTESİ -&gt; REKREASYON BÖLÜMÜ -&gt; REKREASYON PR. (TAM BURSLU)</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29.04.2025</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29.04.2027</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 </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a:effectLst/>
                        </a:rPr>
                        <a:t>Devam Ediyor</a:t>
                      </a:r>
                      <a:endParaRPr lang="tr-TR" sz="700" b="0" i="0" u="none" strike="noStrike">
                        <a:solidFill>
                          <a:srgbClr val="000000"/>
                        </a:solidFill>
                        <a:effectLst/>
                        <a:latin typeface="Calibri" panose="020F0502020204030204" pitchFamily="34" charset="0"/>
                      </a:endParaRPr>
                    </a:p>
                  </a:txBody>
                  <a:tcPr marL="5748" marR="5748" marT="5748" marB="0" anchor="b"/>
                </a:tc>
                <a:tc>
                  <a:txBody>
                    <a:bodyPr/>
                    <a:lstStyle/>
                    <a:p>
                      <a:pPr algn="ctr" fontAlgn="b">
                        <a:buNone/>
                      </a:pPr>
                      <a:r>
                        <a:rPr lang="tr-TR" sz="700" u="none" strike="noStrike" dirty="0">
                          <a:effectLst/>
                        </a:rPr>
                        <a:t> </a:t>
                      </a:r>
                      <a:endParaRPr lang="tr-TR" sz="700" b="0" i="0" u="none" strike="noStrike" dirty="0">
                        <a:solidFill>
                          <a:srgbClr val="000000"/>
                        </a:solidFill>
                        <a:effectLst/>
                        <a:latin typeface="Calibri" panose="020F0502020204030204" pitchFamily="34" charset="0"/>
                      </a:endParaRPr>
                    </a:p>
                  </a:txBody>
                  <a:tcPr marL="5748" marR="5748" marT="5748" marB="0" anchor="b"/>
                </a:tc>
                <a:extLst>
                  <a:ext uri="{0D108BD9-81ED-4DB2-BD59-A6C34878D82A}">
                    <a16:rowId xmlns:a16="http://schemas.microsoft.com/office/drawing/2014/main" val="126691261"/>
                  </a:ext>
                </a:extLst>
              </a:tr>
            </a:tbl>
          </a:graphicData>
        </a:graphic>
      </p:graphicFrame>
      <p:pic>
        <p:nvPicPr>
          <p:cNvPr id="10" name="Resim 9">
            <a:extLst>
              <a:ext uri="{FF2B5EF4-FFF2-40B4-BE49-F238E27FC236}">
                <a16:creationId xmlns:a16="http://schemas.microsoft.com/office/drawing/2014/main" id="{14E6A0BF-FCC9-D472-38C1-F196376F8247}"/>
              </a:ext>
            </a:extLst>
          </p:cNvPr>
          <p:cNvPicPr>
            <a:picLocks noChangeAspect="1"/>
          </p:cNvPicPr>
          <p:nvPr/>
        </p:nvPicPr>
        <p:blipFill>
          <a:blip r:embed="rId3"/>
          <a:stretch>
            <a:fillRect/>
          </a:stretch>
        </p:blipFill>
        <p:spPr>
          <a:xfrm>
            <a:off x="9085244" y="1285011"/>
            <a:ext cx="3099592" cy="2181005"/>
          </a:xfrm>
          <a:prstGeom prst="rect">
            <a:avLst/>
          </a:prstGeom>
        </p:spPr>
      </p:pic>
      <p:pic>
        <p:nvPicPr>
          <p:cNvPr id="12" name="Resim 11">
            <a:extLst>
              <a:ext uri="{FF2B5EF4-FFF2-40B4-BE49-F238E27FC236}">
                <a16:creationId xmlns:a16="http://schemas.microsoft.com/office/drawing/2014/main" id="{4F8AD0B3-2279-4723-EB27-89BB58D7D0DD}"/>
              </a:ext>
            </a:extLst>
          </p:cNvPr>
          <p:cNvPicPr>
            <a:picLocks noChangeAspect="1"/>
          </p:cNvPicPr>
          <p:nvPr/>
        </p:nvPicPr>
        <p:blipFill>
          <a:blip r:embed="rId4"/>
          <a:stretch>
            <a:fillRect/>
          </a:stretch>
        </p:blipFill>
        <p:spPr>
          <a:xfrm>
            <a:off x="9249103" y="3454238"/>
            <a:ext cx="2774732" cy="2911641"/>
          </a:xfrm>
          <a:prstGeom prst="rect">
            <a:avLst/>
          </a:prstGeom>
        </p:spPr>
      </p:pic>
      <mc:AlternateContent xmlns:mc="http://schemas.openxmlformats.org/markup-compatibility/2006" xmlns:p14="http://schemas.microsoft.com/office/powerpoint/2010/main">
        <mc:Choice Requires="p14">
          <p:contentPart p14:bwMode="auto" r:id="rId5">
            <p14:nvContentPartPr>
              <p14:cNvPr id="18" name="Mürekkep 17">
                <a:extLst>
                  <a:ext uri="{FF2B5EF4-FFF2-40B4-BE49-F238E27FC236}">
                    <a16:creationId xmlns:a16="http://schemas.microsoft.com/office/drawing/2014/main" id="{BBBC5439-2AF2-621A-FF42-CE0428FC6EFB}"/>
                  </a:ext>
                </a:extLst>
              </p14:cNvPr>
              <p14:cNvContentPartPr/>
              <p14:nvPr/>
            </p14:nvContentPartPr>
            <p14:xfrm>
              <a:off x="9886453" y="2275105"/>
              <a:ext cx="1375560" cy="258840"/>
            </p14:xfrm>
          </p:contentPart>
        </mc:Choice>
        <mc:Fallback xmlns="">
          <p:pic>
            <p:nvPicPr>
              <p:cNvPr id="18" name="Mürekkep 17">
                <a:extLst>
                  <a:ext uri="{FF2B5EF4-FFF2-40B4-BE49-F238E27FC236}">
                    <a16:creationId xmlns:a16="http://schemas.microsoft.com/office/drawing/2014/main" id="{BBBC5439-2AF2-621A-FF42-CE0428FC6EFB}"/>
                  </a:ext>
                </a:extLst>
              </p:cNvPr>
              <p:cNvPicPr/>
              <p:nvPr/>
            </p:nvPicPr>
            <p:blipFill>
              <a:blip r:embed="rId6"/>
              <a:stretch>
                <a:fillRect/>
              </a:stretch>
            </p:blipFill>
            <p:spPr>
              <a:xfrm>
                <a:off x="9877813" y="2266105"/>
                <a:ext cx="1393200"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Mürekkep 19">
                <a:extLst>
                  <a:ext uri="{FF2B5EF4-FFF2-40B4-BE49-F238E27FC236}">
                    <a16:creationId xmlns:a16="http://schemas.microsoft.com/office/drawing/2014/main" id="{7CC886D8-302D-7E46-ACBD-AEBF7EB7B793}"/>
                  </a:ext>
                </a:extLst>
              </p14:cNvPr>
              <p14:cNvContentPartPr/>
              <p14:nvPr/>
            </p14:nvContentPartPr>
            <p14:xfrm>
              <a:off x="9654613" y="3783865"/>
              <a:ext cx="596160" cy="150480"/>
            </p14:xfrm>
          </p:contentPart>
        </mc:Choice>
        <mc:Fallback xmlns="">
          <p:pic>
            <p:nvPicPr>
              <p:cNvPr id="20" name="Mürekkep 19">
                <a:extLst>
                  <a:ext uri="{FF2B5EF4-FFF2-40B4-BE49-F238E27FC236}">
                    <a16:creationId xmlns:a16="http://schemas.microsoft.com/office/drawing/2014/main" id="{7CC886D8-302D-7E46-ACBD-AEBF7EB7B793}"/>
                  </a:ext>
                </a:extLst>
              </p:cNvPr>
              <p:cNvPicPr/>
              <p:nvPr/>
            </p:nvPicPr>
            <p:blipFill>
              <a:blip r:embed="rId10"/>
              <a:stretch>
                <a:fillRect/>
              </a:stretch>
            </p:blipFill>
            <p:spPr>
              <a:xfrm>
                <a:off x="9645973" y="3774865"/>
                <a:ext cx="61380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Mürekkep 20">
                <a:extLst>
                  <a:ext uri="{FF2B5EF4-FFF2-40B4-BE49-F238E27FC236}">
                    <a16:creationId xmlns:a16="http://schemas.microsoft.com/office/drawing/2014/main" id="{F7DBF0F2-1DED-4FD1-2A9D-53E2563B1628}"/>
                  </a:ext>
                </a:extLst>
              </p14:cNvPr>
              <p14:cNvContentPartPr/>
              <p14:nvPr/>
            </p14:nvContentPartPr>
            <p14:xfrm>
              <a:off x="11043853" y="3882865"/>
              <a:ext cx="456480" cy="109440"/>
            </p14:xfrm>
          </p:contentPart>
        </mc:Choice>
        <mc:Fallback xmlns="">
          <p:pic>
            <p:nvPicPr>
              <p:cNvPr id="21" name="Mürekkep 20">
                <a:extLst>
                  <a:ext uri="{FF2B5EF4-FFF2-40B4-BE49-F238E27FC236}">
                    <a16:creationId xmlns:a16="http://schemas.microsoft.com/office/drawing/2014/main" id="{F7DBF0F2-1DED-4FD1-2A9D-53E2563B1628}"/>
                  </a:ext>
                </a:extLst>
              </p:cNvPr>
              <p:cNvPicPr/>
              <p:nvPr/>
            </p:nvPicPr>
            <p:blipFill>
              <a:blip r:embed="rId12"/>
              <a:stretch>
                <a:fillRect/>
              </a:stretch>
            </p:blipFill>
            <p:spPr>
              <a:xfrm>
                <a:off x="11035213" y="3873865"/>
                <a:ext cx="4741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Mürekkep 18">
                <a:extLst>
                  <a:ext uri="{FF2B5EF4-FFF2-40B4-BE49-F238E27FC236}">
                    <a16:creationId xmlns:a16="http://schemas.microsoft.com/office/drawing/2014/main" id="{5B6FAB79-95F4-D0C8-2F75-E5F75E84F109}"/>
                  </a:ext>
                </a:extLst>
              </p14:cNvPr>
              <p14:cNvContentPartPr/>
              <p14:nvPr/>
            </p14:nvContentPartPr>
            <p14:xfrm>
              <a:off x="11030533" y="3832825"/>
              <a:ext cx="289080" cy="34200"/>
            </p14:xfrm>
          </p:contentPart>
        </mc:Choice>
        <mc:Fallback xmlns="">
          <p:pic>
            <p:nvPicPr>
              <p:cNvPr id="19" name="Mürekkep 18">
                <a:extLst>
                  <a:ext uri="{FF2B5EF4-FFF2-40B4-BE49-F238E27FC236}">
                    <a16:creationId xmlns:a16="http://schemas.microsoft.com/office/drawing/2014/main" id="{5B6FAB79-95F4-D0C8-2F75-E5F75E84F109}"/>
                  </a:ext>
                </a:extLst>
              </p:cNvPr>
              <p:cNvPicPr/>
              <p:nvPr/>
            </p:nvPicPr>
            <p:blipFill>
              <a:blip r:embed="rId8"/>
              <a:stretch>
                <a:fillRect/>
              </a:stretch>
            </p:blipFill>
            <p:spPr>
              <a:xfrm>
                <a:off x="11021893" y="3823825"/>
                <a:ext cx="306720" cy="51840"/>
              </a:xfrm>
              <a:prstGeom prst="rect">
                <a:avLst/>
              </a:prstGeom>
            </p:spPr>
          </p:pic>
        </mc:Fallback>
      </mc:AlternateContent>
    </p:spTree>
    <p:extLst>
      <p:ext uri="{BB962C8B-B14F-4D97-AF65-F5344CB8AC3E}">
        <p14:creationId xmlns:p14="http://schemas.microsoft.com/office/powerpoint/2010/main" val="3003377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C2B7870-2272-F65A-70F2-B51B4593B6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3EEBA6-77C1-9210-EB1C-79FEB483EC97}"/>
              </a:ext>
            </a:extLst>
          </p:cNvPr>
          <p:cNvSpPr txBox="1"/>
          <p:nvPr/>
        </p:nvSpPr>
        <p:spPr>
          <a:xfrm>
            <a:off x="2042415" y="1395747"/>
            <a:ext cx="7206688" cy="646331"/>
          </a:xfrm>
          <a:prstGeom prst="rect">
            <a:avLst/>
          </a:prstGeom>
          <a:noFill/>
        </p:spPr>
        <p:txBody>
          <a:bodyPr wrap="square" rtlCol="0">
            <a:spAutoFit/>
          </a:bodyPr>
          <a:lstStyle/>
          <a:p>
            <a:r>
              <a:rPr lang="tr-TR" b="1" dirty="0">
                <a:solidFill>
                  <a:srgbClr val="0817B9"/>
                </a:solidFill>
                <a:latin typeface="Poppins" pitchFamily="2" charset="77"/>
                <a:cs typeface="Poppins" pitchFamily="2" charset="77"/>
              </a:rPr>
              <a:t>KALİTE VE AKREDİTASYON KOMİSYONU</a:t>
            </a:r>
            <a:endParaRPr lang="en-US" b="1" dirty="0">
              <a:solidFill>
                <a:srgbClr val="0817B9"/>
              </a:solidFill>
              <a:latin typeface="Poppins" pitchFamily="2" charset="77"/>
              <a:cs typeface="Poppins" pitchFamily="2" charset="77"/>
            </a:endParaRPr>
          </a:p>
          <a:p>
            <a:r>
              <a:rPr lang="en-TR" dirty="0"/>
              <a:t> </a:t>
            </a:r>
          </a:p>
        </p:txBody>
      </p:sp>
      <p:sp>
        <p:nvSpPr>
          <p:cNvPr id="7" name="TextBox 6">
            <a:extLst>
              <a:ext uri="{FF2B5EF4-FFF2-40B4-BE49-F238E27FC236}">
                <a16:creationId xmlns:a16="http://schemas.microsoft.com/office/drawing/2014/main" id="{DD3F2BC0-056D-C893-68C3-16646422DA19}"/>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EACDEF21-6D12-5845-D645-B11792973BDA}"/>
              </a:ext>
            </a:extLst>
          </p:cNvPr>
          <p:cNvSpPr txBox="1"/>
          <p:nvPr/>
        </p:nvSpPr>
        <p:spPr>
          <a:xfrm>
            <a:off x="168165" y="2503743"/>
            <a:ext cx="9080938" cy="369332"/>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Yapılan Tüm İyileştirilmelerin Şeffaf Biçimde Paylaşılması:</a:t>
            </a:r>
          </a:p>
        </p:txBody>
      </p:sp>
      <p:pic>
        <p:nvPicPr>
          <p:cNvPr id="9" name="Resim 8"/>
          <p:cNvPicPr>
            <a:picLocks noChangeAspect="1"/>
          </p:cNvPicPr>
          <p:nvPr/>
        </p:nvPicPr>
        <p:blipFill rotWithShape="1">
          <a:blip r:embed="rId3">
            <a:extLst>
              <a:ext uri="{28A0092B-C50C-407E-A947-70E740481C1C}">
                <a14:useLocalDpi xmlns:a14="http://schemas.microsoft.com/office/drawing/2010/main" val="0"/>
              </a:ext>
            </a:extLst>
          </a:blip>
          <a:srcRect t="20500" b="16667"/>
          <a:stretch/>
        </p:blipFill>
        <p:spPr>
          <a:xfrm>
            <a:off x="3377850" y="2944475"/>
            <a:ext cx="2538823" cy="3456325"/>
          </a:xfrm>
          <a:prstGeom prst="rect">
            <a:avLst/>
          </a:prstGeom>
        </p:spPr>
      </p:pic>
      <p:pic>
        <p:nvPicPr>
          <p:cNvPr id="10" name="Resim 9"/>
          <p:cNvPicPr>
            <a:picLocks noChangeAspect="1"/>
          </p:cNvPicPr>
          <p:nvPr/>
        </p:nvPicPr>
        <p:blipFill rotWithShape="1">
          <a:blip r:embed="rId4">
            <a:extLst>
              <a:ext uri="{28A0092B-C50C-407E-A947-70E740481C1C}">
                <a14:useLocalDpi xmlns:a14="http://schemas.microsoft.com/office/drawing/2010/main" val="0"/>
              </a:ext>
            </a:extLst>
          </a:blip>
          <a:srcRect t="11943" b="12223"/>
          <a:stretch/>
        </p:blipFill>
        <p:spPr>
          <a:xfrm>
            <a:off x="9672521" y="2195203"/>
            <a:ext cx="2351314" cy="3863340"/>
          </a:xfrm>
          <a:prstGeom prst="rect">
            <a:avLst/>
          </a:prstGeom>
        </p:spPr>
      </p:pic>
      <p:pic>
        <p:nvPicPr>
          <p:cNvPr id="11" name="Resim 10"/>
          <p:cNvPicPr>
            <a:picLocks noChangeAspect="1"/>
          </p:cNvPicPr>
          <p:nvPr/>
        </p:nvPicPr>
        <p:blipFill rotWithShape="1">
          <a:blip r:embed="rId5">
            <a:extLst>
              <a:ext uri="{28A0092B-C50C-407E-A947-70E740481C1C}">
                <a14:useLocalDpi xmlns:a14="http://schemas.microsoft.com/office/drawing/2010/main" val="0"/>
              </a:ext>
            </a:extLst>
          </a:blip>
          <a:srcRect t="9333" b="3833"/>
          <a:stretch/>
        </p:blipFill>
        <p:spPr>
          <a:xfrm>
            <a:off x="7271670" y="966586"/>
            <a:ext cx="1977433" cy="5434214"/>
          </a:xfrm>
          <a:prstGeom prst="rect">
            <a:avLst/>
          </a:prstGeom>
        </p:spPr>
      </p:pic>
    </p:spTree>
    <p:extLst>
      <p:ext uri="{BB962C8B-B14F-4D97-AF65-F5344CB8AC3E}">
        <p14:creationId xmlns:p14="http://schemas.microsoft.com/office/powerpoint/2010/main" val="752569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DDECD-3A7B-7FC7-1B5F-6A7521373C30}"/>
            </a:ext>
          </a:extLst>
        </p:cNvPr>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F09A0EEE-EE9D-CEB3-6BAF-8ACC0D61678D}"/>
              </a:ext>
            </a:extLst>
          </p:cNvPr>
          <p:cNvPicPr>
            <a:picLocks noGrp="1" noChangeAspect="1"/>
          </p:cNvPicPr>
          <p:nvPr>
            <p:ph idx="1"/>
          </p:nvPr>
        </p:nvPicPr>
        <p:blipFill>
          <a:blip r:embed="rId3"/>
          <a:stretch>
            <a:fillRect/>
          </a:stretch>
        </p:blipFill>
        <p:spPr>
          <a:xfrm>
            <a:off x="-1" y="1"/>
            <a:ext cx="12192001" cy="6857999"/>
          </a:xfrm>
        </p:spPr>
      </p:pic>
      <p:sp>
        <p:nvSpPr>
          <p:cNvPr id="3" name="Slayt Numarası Yer Tutucusu 10">
            <a:extLst>
              <a:ext uri="{FF2B5EF4-FFF2-40B4-BE49-F238E27FC236}">
                <a16:creationId xmlns:a16="http://schemas.microsoft.com/office/drawing/2014/main" id="{448B6600-2B99-D039-313E-96F55AD4A441}"/>
              </a:ext>
            </a:extLst>
          </p:cNvPr>
          <p:cNvSpPr>
            <a:spLocks noGrp="1"/>
          </p:cNvSpPr>
          <p:nvPr>
            <p:ph type="sldNum" sz="quarter" idx="12"/>
          </p:nvPr>
        </p:nvSpPr>
        <p:spPr>
          <a:xfrm>
            <a:off x="11268075" y="6317513"/>
            <a:ext cx="800817" cy="365125"/>
          </a:xfrm>
        </p:spPr>
        <p:txBody>
          <a:bodyPr/>
          <a:lstStyle/>
          <a:p>
            <a:endParaRPr lang="tr-TR" sz="1600" dirty="0">
              <a:solidFill>
                <a:schemeClr val="bg1"/>
              </a:solidFill>
              <a:latin typeface="Taviraj" pitchFamily="2" charset="-34"/>
              <a:cs typeface="Taviraj" pitchFamily="2" charset="-34"/>
            </a:endParaRPr>
          </a:p>
        </p:txBody>
      </p:sp>
      <p:sp>
        <p:nvSpPr>
          <p:cNvPr id="9" name="Başlık 8">
            <a:extLst>
              <a:ext uri="{FF2B5EF4-FFF2-40B4-BE49-F238E27FC236}">
                <a16:creationId xmlns:a16="http://schemas.microsoft.com/office/drawing/2014/main" id="{71977D0C-E981-E502-A6E9-8FAC0F00FB8E}"/>
              </a:ext>
            </a:extLst>
          </p:cNvPr>
          <p:cNvSpPr>
            <a:spLocks noGrp="1"/>
          </p:cNvSpPr>
          <p:nvPr>
            <p:ph type="title"/>
          </p:nvPr>
        </p:nvSpPr>
        <p:spPr>
          <a:xfrm>
            <a:off x="541867" y="1855010"/>
            <a:ext cx="10726208" cy="3631390"/>
          </a:xfrm>
        </p:spPr>
        <p:txBody>
          <a:bodyPr>
            <a:noAutofit/>
          </a:bodyPr>
          <a:lstStyle/>
          <a:p>
            <a:pPr algn="just"/>
            <a:r>
              <a:rPr lang="tr-TR" sz="2000" b="1" dirty="0">
                <a:latin typeface="Calibri" panose="020F0502020204030204" pitchFamily="34" charset="0"/>
                <a:cs typeface="Calibri" panose="020F0502020204030204" pitchFamily="34" charset="0"/>
              </a:rPr>
              <a:t>KADİD Yapılanması ve Kurumsal Dönüşüm</a:t>
            </a:r>
            <a:br>
              <a:rPr lang="tr-TR" sz="2000" b="1" dirty="0">
                <a:latin typeface="Calibri" panose="020F0502020204030204" pitchFamily="34" charset="0"/>
                <a:cs typeface="Calibri" panose="020F0502020204030204" pitchFamily="34" charset="0"/>
              </a:rPr>
            </a:br>
            <a:br>
              <a:rPr lang="tr-TR" sz="2000" dirty="0">
                <a:latin typeface="Calibri" panose="020F0502020204030204" pitchFamily="34" charset="0"/>
                <a:cs typeface="Calibri" panose="020F0502020204030204" pitchFamily="34" charset="0"/>
              </a:rPr>
            </a:br>
            <a:r>
              <a:rPr lang="tr-TR" sz="2000" dirty="0">
                <a:latin typeface="Calibri" panose="020F0502020204030204" pitchFamily="34" charset="0"/>
                <a:cs typeface="Calibri" panose="020F0502020204030204" pitchFamily="34" charset="0"/>
              </a:rPr>
              <a:t>2024 yılı itibarıyla kalite güvence sistemi üniversite bünyesinde resmi bir kimlik kazanmış; süreçlerin izlenmesi, belgelenmesi ve iyileştirilmesine yönelik kapsamlı bir dönüşüm başlatılmıştır. Bu dönüşüm, Rektör Prof. Dr. Nihat </a:t>
            </a:r>
            <a:r>
              <a:rPr lang="tr-TR" sz="2000" dirty="0" err="1">
                <a:latin typeface="Calibri" panose="020F0502020204030204" pitchFamily="34" charset="0"/>
                <a:cs typeface="Calibri" panose="020F0502020204030204" pitchFamily="34" charset="0"/>
              </a:rPr>
              <a:t>İNANÇ’ın</a:t>
            </a:r>
            <a:r>
              <a:rPr lang="tr-TR" sz="2000" dirty="0">
                <a:latin typeface="Calibri" panose="020F0502020204030204" pitchFamily="34" charset="0"/>
                <a:cs typeface="Calibri" panose="020F0502020204030204" pitchFamily="34" charset="0"/>
              </a:rPr>
              <a:t> başkanlığında ve Kalite Danışmanı Prof. Dr. Murat </a:t>
            </a:r>
            <a:r>
              <a:rPr lang="tr-TR" sz="2000" dirty="0" err="1">
                <a:latin typeface="Calibri" panose="020F0502020204030204" pitchFamily="34" charset="0"/>
                <a:cs typeface="Calibri" panose="020F0502020204030204" pitchFamily="34" charset="0"/>
              </a:rPr>
              <a:t>KAYRİ’nin</a:t>
            </a:r>
            <a:r>
              <a:rPr lang="tr-TR" sz="2000" dirty="0">
                <a:latin typeface="Calibri" panose="020F0502020204030204" pitchFamily="34" charset="0"/>
                <a:cs typeface="Calibri" panose="020F0502020204030204" pitchFamily="34" charset="0"/>
              </a:rPr>
              <a:t> koordinasyonunda faaliyet gösteren Bütünleşik Kalite Yönetimi ve Dijital Dönüşüm Koordinasyon Kurulu (KADİD) tarafından yürütülmektedir. KADİD çatısı altında kurulan 12 tematik komisyon aracılığıyla tüm akademik ve idari süreçler kalite güvencesi bakış açısıyla yeniden yapılandırılmış; yönerge ve yönetmelikler güncellenmiş, dokümantasyon sistemi modernize edilmiş, araştırma merkezleri ve BAP Koordinatörlüğü kalite odaklı işleyiş doğrultusunda yeniden düzenlenmiştir. Ayrıca Öğrenci Dekanlığı, Öğrenci Konseyi ve öğrenci temsil mekanizmaları güçlendirilerek öğrencilerin yönetime katılımı artırılmıştır.</a:t>
            </a:r>
          </a:p>
        </p:txBody>
      </p:sp>
      <p:sp>
        <p:nvSpPr>
          <p:cNvPr id="2" name="Başlık 8">
            <a:extLst>
              <a:ext uri="{FF2B5EF4-FFF2-40B4-BE49-F238E27FC236}">
                <a16:creationId xmlns:a16="http://schemas.microsoft.com/office/drawing/2014/main" id="{74EDF63F-2CDA-19A7-6C4C-034BE81E034B}"/>
              </a:ext>
            </a:extLst>
          </p:cNvPr>
          <p:cNvSpPr txBox="1">
            <a:spLocks/>
          </p:cNvSpPr>
          <p:nvPr/>
        </p:nvSpPr>
        <p:spPr>
          <a:xfrm>
            <a:off x="361950" y="213471"/>
            <a:ext cx="6410326" cy="12258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200"/>
              </a:spcBef>
              <a:spcAft>
                <a:spcPts val="1200"/>
              </a:spcAft>
            </a:pPr>
            <a:br>
              <a:rPr lang="tr-TR" sz="2400" b="1" dirty="0">
                <a:solidFill>
                  <a:srgbClr val="0019C3"/>
                </a:solidFill>
                <a:latin typeface="Maison Neue Extended" panose="020B0505040000000000" pitchFamily="34" charset="77"/>
              </a:rPr>
            </a:br>
            <a:endParaRPr lang="tr-TR" sz="2400" b="1" dirty="0">
              <a:solidFill>
                <a:srgbClr val="0019C3"/>
              </a:solidFill>
              <a:latin typeface="Maison Neue Extended" panose="020B0505040000000000" pitchFamily="34" charset="77"/>
            </a:endParaRPr>
          </a:p>
        </p:txBody>
      </p:sp>
      <p:sp>
        <p:nvSpPr>
          <p:cNvPr id="10" name="Başlık 8">
            <a:extLst>
              <a:ext uri="{FF2B5EF4-FFF2-40B4-BE49-F238E27FC236}">
                <a16:creationId xmlns:a16="http://schemas.microsoft.com/office/drawing/2014/main" id="{08DABC1D-70E0-534F-13CC-9DE5AD9913EA}"/>
              </a:ext>
            </a:extLst>
          </p:cNvPr>
          <p:cNvSpPr txBox="1">
            <a:spLocks/>
          </p:cNvSpPr>
          <p:nvPr/>
        </p:nvSpPr>
        <p:spPr>
          <a:xfrm>
            <a:off x="541867" y="4191641"/>
            <a:ext cx="9037621" cy="91824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tr-TR" sz="3600" b="1" dirty="0">
                <a:latin typeface="+mn-lt"/>
              </a:rPr>
            </a:br>
            <a:endParaRPr lang="tr-TR" sz="3600" b="1" dirty="0">
              <a:solidFill>
                <a:schemeClr val="accent1">
                  <a:lumMod val="75000"/>
                </a:schemeClr>
              </a:solidFill>
              <a:latin typeface="+mn-lt"/>
            </a:endParaRPr>
          </a:p>
        </p:txBody>
      </p:sp>
      <p:sp>
        <p:nvSpPr>
          <p:cNvPr id="4" name="Rectangle 1">
            <a:extLst>
              <a:ext uri="{FF2B5EF4-FFF2-40B4-BE49-F238E27FC236}">
                <a16:creationId xmlns:a16="http://schemas.microsoft.com/office/drawing/2014/main" id="{8E4B57F1-12F4-F373-F900-AEEC52B3A8F7}"/>
              </a:ext>
            </a:extLst>
          </p:cNvPr>
          <p:cNvSpPr>
            <a:spLocks noChangeArrowheads="1"/>
          </p:cNvSpPr>
          <p:nvPr/>
        </p:nvSpPr>
        <p:spPr bwMode="auto">
          <a:xfrm>
            <a:off x="361950" y="3341064"/>
            <a:ext cx="118300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4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400" b="0" i="0" u="none" strike="noStrike" cap="none" normalizeH="0" baseline="0" dirty="0">
              <a:ln>
                <a:noFill/>
              </a:ln>
              <a:solidFill>
                <a:schemeClr val="tx1"/>
              </a:solidFill>
              <a:effectLst/>
              <a:latin typeface="Arial" panose="020B0604020202020204" pitchFamily="34" charset="0"/>
            </a:endParaRPr>
          </a:p>
        </p:txBody>
      </p:sp>
      <p:sp>
        <p:nvSpPr>
          <p:cNvPr id="8" name="Metin kutusu 7">
            <a:extLst>
              <a:ext uri="{FF2B5EF4-FFF2-40B4-BE49-F238E27FC236}">
                <a16:creationId xmlns:a16="http://schemas.microsoft.com/office/drawing/2014/main" id="{F8FF8975-232E-62A6-70A5-85B0352AFDDF}"/>
              </a:ext>
            </a:extLst>
          </p:cNvPr>
          <p:cNvSpPr txBox="1"/>
          <p:nvPr/>
        </p:nvSpPr>
        <p:spPr>
          <a:xfrm>
            <a:off x="842211" y="998622"/>
            <a:ext cx="8346906" cy="369332"/>
          </a:xfrm>
          <a:prstGeom prst="rect">
            <a:avLst/>
          </a:prstGeom>
          <a:noFill/>
        </p:spPr>
        <p:txBody>
          <a:bodyPr wrap="square">
            <a:spAutoFit/>
          </a:bodyPr>
          <a:lstStyle/>
          <a:p>
            <a:r>
              <a:rPr lang="tr-TR" sz="1800" b="1" dirty="0">
                <a:solidFill>
                  <a:srgbClr val="0019C3"/>
                </a:solidFill>
                <a:latin typeface="Maison Neue Extended" panose="020B0505040000000000" pitchFamily="34" charset="77"/>
              </a:rPr>
              <a:t>HALİÇ ÜNİVERSİTESİ KALİTE YOLCULUĞU</a:t>
            </a:r>
            <a:endParaRPr lang="tr-TR" dirty="0"/>
          </a:p>
        </p:txBody>
      </p:sp>
    </p:spTree>
    <p:extLst>
      <p:ext uri="{BB962C8B-B14F-4D97-AF65-F5344CB8AC3E}">
        <p14:creationId xmlns:p14="http://schemas.microsoft.com/office/powerpoint/2010/main" val="1145125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CCC9-3F71-553D-39D3-CA1F6A866AE7}"/>
            </a:ext>
          </a:extLst>
        </p:cNvPr>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87B7D2AE-90F2-1AA8-C420-7D8590320309}"/>
              </a:ext>
            </a:extLst>
          </p:cNvPr>
          <p:cNvPicPr>
            <a:picLocks noGrp="1" noChangeAspect="1"/>
          </p:cNvPicPr>
          <p:nvPr>
            <p:ph idx="1"/>
          </p:nvPr>
        </p:nvPicPr>
        <p:blipFill>
          <a:blip r:embed="rId3"/>
          <a:stretch>
            <a:fillRect/>
          </a:stretch>
        </p:blipFill>
        <p:spPr>
          <a:xfrm>
            <a:off x="-1" y="1"/>
            <a:ext cx="12192001" cy="6857999"/>
          </a:xfrm>
        </p:spPr>
      </p:pic>
      <p:sp>
        <p:nvSpPr>
          <p:cNvPr id="3" name="Slayt Numarası Yer Tutucusu 10">
            <a:extLst>
              <a:ext uri="{FF2B5EF4-FFF2-40B4-BE49-F238E27FC236}">
                <a16:creationId xmlns:a16="http://schemas.microsoft.com/office/drawing/2014/main" id="{F489BF3E-E08F-725B-C111-A86C2FC410F5}"/>
              </a:ext>
            </a:extLst>
          </p:cNvPr>
          <p:cNvSpPr>
            <a:spLocks noGrp="1"/>
          </p:cNvSpPr>
          <p:nvPr>
            <p:ph type="sldNum" sz="quarter" idx="12"/>
          </p:nvPr>
        </p:nvSpPr>
        <p:spPr>
          <a:xfrm>
            <a:off x="11268075" y="6317513"/>
            <a:ext cx="800817" cy="365125"/>
          </a:xfrm>
        </p:spPr>
        <p:txBody>
          <a:bodyPr/>
          <a:lstStyle/>
          <a:p>
            <a:endParaRPr lang="tr-TR" sz="1600" dirty="0">
              <a:solidFill>
                <a:schemeClr val="bg1"/>
              </a:solidFill>
              <a:latin typeface="Taviraj" pitchFamily="2" charset="-34"/>
              <a:cs typeface="Taviraj" pitchFamily="2" charset="-34"/>
            </a:endParaRPr>
          </a:p>
        </p:txBody>
      </p:sp>
      <p:sp>
        <p:nvSpPr>
          <p:cNvPr id="9" name="Başlık 8">
            <a:extLst>
              <a:ext uri="{FF2B5EF4-FFF2-40B4-BE49-F238E27FC236}">
                <a16:creationId xmlns:a16="http://schemas.microsoft.com/office/drawing/2014/main" id="{84E2D9ED-33F2-520A-C221-B187DB00D2E6}"/>
              </a:ext>
            </a:extLst>
          </p:cNvPr>
          <p:cNvSpPr>
            <a:spLocks noGrp="1"/>
          </p:cNvSpPr>
          <p:nvPr>
            <p:ph type="title"/>
          </p:nvPr>
        </p:nvSpPr>
        <p:spPr>
          <a:xfrm>
            <a:off x="541867" y="1855010"/>
            <a:ext cx="10726208" cy="3631390"/>
          </a:xfrm>
        </p:spPr>
        <p:txBody>
          <a:bodyPr>
            <a:noAutofit/>
          </a:bodyPr>
          <a:lstStyle/>
          <a:p>
            <a:pPr algn="just"/>
            <a:r>
              <a:rPr lang="tr-TR" sz="2000" b="1" dirty="0">
                <a:latin typeface="Calibri" panose="020F0502020204030204" pitchFamily="34" charset="0"/>
                <a:cs typeface="Calibri" panose="020F0502020204030204" pitchFamily="34" charset="0"/>
              </a:rPr>
              <a:t>Eğitim, Ar-Ge ve Toplumsal Katkıda Kalite Yaklaşımı</a:t>
            </a:r>
            <a:br>
              <a:rPr lang="tr-TR" sz="2000" b="1" dirty="0">
                <a:latin typeface="Calibri" panose="020F0502020204030204" pitchFamily="34" charset="0"/>
                <a:cs typeface="Calibri" panose="020F0502020204030204" pitchFamily="34" charset="0"/>
              </a:rPr>
            </a:br>
            <a:br>
              <a:rPr lang="tr-TR" sz="2000" dirty="0">
                <a:latin typeface="Calibri" panose="020F0502020204030204" pitchFamily="34" charset="0"/>
                <a:cs typeface="Calibri" panose="020F0502020204030204" pitchFamily="34" charset="0"/>
              </a:rPr>
            </a:br>
            <a:r>
              <a:rPr lang="tr-TR" sz="2000" dirty="0">
                <a:latin typeface="Calibri" panose="020F0502020204030204" pitchFamily="34" charset="0"/>
                <a:cs typeface="Calibri" panose="020F0502020204030204" pitchFamily="34" charset="0"/>
              </a:rPr>
              <a:t>Eğitim-öğretim süreçlerinde öğrenci merkezli, öğrenme çıktıları odaklı ve sürekli izlenen bir model benimsenirken; araştırma, yayın, proje, fikri mülkiyet, ticarileşme ve teknoloji transferi alanları Avrupa Yükseköğretim Alanı, Avrupa Araştırma Alanı ve YÖK düzenlemeleri doğrultusunda yeniden yapılandırılmıştır. Toplumsal katkı boyutunda ise sosyal sorumluluk projeleri, sürdürülebilirlik çalışmaları ve dış paydaş iş birlikleri kalite güvence sisteminin temel bir unsuru haline getirilmiştir. Tüm bu çalışmalar, Yükseköğretim Kalite Kurulu’nun belirlediği liderlik ve yönetişim, eğitim ve öğretim, araştırma-geliştirme ve toplumsal katkı olmak üzere dört ana alan doğrultusunda yürütülmekte; Kurum İç Değerlendirme Raporu (KİDR) da bu sistematik yapı üzerine inşa edilerek kalite yönetim sistemine entegre edilmiştir.</a:t>
            </a:r>
          </a:p>
        </p:txBody>
      </p:sp>
      <p:sp>
        <p:nvSpPr>
          <p:cNvPr id="2" name="Başlık 8">
            <a:extLst>
              <a:ext uri="{FF2B5EF4-FFF2-40B4-BE49-F238E27FC236}">
                <a16:creationId xmlns:a16="http://schemas.microsoft.com/office/drawing/2014/main" id="{A125655F-7D91-0142-84F9-18BC0A528C43}"/>
              </a:ext>
            </a:extLst>
          </p:cNvPr>
          <p:cNvSpPr txBox="1">
            <a:spLocks/>
          </p:cNvSpPr>
          <p:nvPr/>
        </p:nvSpPr>
        <p:spPr>
          <a:xfrm>
            <a:off x="361950" y="213471"/>
            <a:ext cx="6410326" cy="12258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200"/>
              </a:spcBef>
              <a:spcAft>
                <a:spcPts val="1200"/>
              </a:spcAft>
            </a:pPr>
            <a:br>
              <a:rPr lang="tr-TR" sz="2400" b="1" dirty="0">
                <a:solidFill>
                  <a:srgbClr val="0019C3"/>
                </a:solidFill>
                <a:latin typeface="Maison Neue Extended" panose="020B0505040000000000" pitchFamily="34" charset="77"/>
              </a:rPr>
            </a:br>
            <a:endParaRPr lang="tr-TR" sz="2400" b="1" dirty="0">
              <a:solidFill>
                <a:srgbClr val="0019C3"/>
              </a:solidFill>
              <a:latin typeface="Maison Neue Extended" panose="020B0505040000000000" pitchFamily="34" charset="77"/>
            </a:endParaRPr>
          </a:p>
        </p:txBody>
      </p:sp>
      <p:sp>
        <p:nvSpPr>
          <p:cNvPr id="10" name="Başlık 8">
            <a:extLst>
              <a:ext uri="{FF2B5EF4-FFF2-40B4-BE49-F238E27FC236}">
                <a16:creationId xmlns:a16="http://schemas.microsoft.com/office/drawing/2014/main" id="{EEB3661B-2153-3257-7733-7BFB538CC070}"/>
              </a:ext>
            </a:extLst>
          </p:cNvPr>
          <p:cNvSpPr txBox="1">
            <a:spLocks/>
          </p:cNvSpPr>
          <p:nvPr/>
        </p:nvSpPr>
        <p:spPr>
          <a:xfrm>
            <a:off x="541867" y="4191641"/>
            <a:ext cx="9037621" cy="91824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tr-TR" sz="3600" b="1" dirty="0">
                <a:latin typeface="+mn-lt"/>
              </a:rPr>
            </a:br>
            <a:endParaRPr lang="tr-TR" sz="3600" b="1" dirty="0">
              <a:solidFill>
                <a:schemeClr val="accent1">
                  <a:lumMod val="75000"/>
                </a:schemeClr>
              </a:solidFill>
              <a:latin typeface="+mn-lt"/>
            </a:endParaRPr>
          </a:p>
        </p:txBody>
      </p:sp>
      <p:sp>
        <p:nvSpPr>
          <p:cNvPr id="4" name="Rectangle 1">
            <a:extLst>
              <a:ext uri="{FF2B5EF4-FFF2-40B4-BE49-F238E27FC236}">
                <a16:creationId xmlns:a16="http://schemas.microsoft.com/office/drawing/2014/main" id="{F37CDCB9-3CC7-9FD6-E064-CE02755D0829}"/>
              </a:ext>
            </a:extLst>
          </p:cNvPr>
          <p:cNvSpPr>
            <a:spLocks noChangeArrowheads="1"/>
          </p:cNvSpPr>
          <p:nvPr/>
        </p:nvSpPr>
        <p:spPr bwMode="auto">
          <a:xfrm>
            <a:off x="361950" y="3341064"/>
            <a:ext cx="118300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4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400" b="0" i="0" u="none" strike="noStrike" cap="none" normalizeH="0" baseline="0" dirty="0">
              <a:ln>
                <a:noFill/>
              </a:ln>
              <a:solidFill>
                <a:schemeClr val="tx1"/>
              </a:solidFill>
              <a:effectLst/>
              <a:latin typeface="Arial" panose="020B0604020202020204" pitchFamily="34" charset="0"/>
            </a:endParaRPr>
          </a:p>
        </p:txBody>
      </p:sp>
      <p:sp>
        <p:nvSpPr>
          <p:cNvPr id="8" name="Metin kutusu 7">
            <a:extLst>
              <a:ext uri="{FF2B5EF4-FFF2-40B4-BE49-F238E27FC236}">
                <a16:creationId xmlns:a16="http://schemas.microsoft.com/office/drawing/2014/main" id="{B5F6E279-152E-F09E-6C65-11F2B330689A}"/>
              </a:ext>
            </a:extLst>
          </p:cNvPr>
          <p:cNvSpPr txBox="1"/>
          <p:nvPr/>
        </p:nvSpPr>
        <p:spPr>
          <a:xfrm>
            <a:off x="842211" y="998622"/>
            <a:ext cx="8346906" cy="369332"/>
          </a:xfrm>
          <a:prstGeom prst="rect">
            <a:avLst/>
          </a:prstGeom>
          <a:noFill/>
        </p:spPr>
        <p:txBody>
          <a:bodyPr wrap="square">
            <a:spAutoFit/>
          </a:bodyPr>
          <a:lstStyle/>
          <a:p>
            <a:r>
              <a:rPr lang="tr-TR" sz="1800" b="1" dirty="0">
                <a:solidFill>
                  <a:srgbClr val="0019C3"/>
                </a:solidFill>
                <a:latin typeface="Maison Neue Extended" panose="020B0505040000000000" pitchFamily="34" charset="77"/>
              </a:rPr>
              <a:t>HALİÇ ÜNİVERSİTESİ KALİTE YOLCULUĞU</a:t>
            </a:r>
            <a:endParaRPr lang="tr-TR" dirty="0"/>
          </a:p>
        </p:txBody>
      </p:sp>
    </p:spTree>
    <p:extLst>
      <p:ext uri="{BB962C8B-B14F-4D97-AF65-F5344CB8AC3E}">
        <p14:creationId xmlns:p14="http://schemas.microsoft.com/office/powerpoint/2010/main" val="1484511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CCC9-3F71-553D-39D3-CA1F6A866AE7}"/>
            </a:ext>
          </a:extLst>
        </p:cNvPr>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87B7D2AE-90F2-1AA8-C420-7D8590320309}"/>
              </a:ext>
            </a:extLst>
          </p:cNvPr>
          <p:cNvPicPr>
            <a:picLocks noGrp="1" noChangeAspect="1"/>
          </p:cNvPicPr>
          <p:nvPr>
            <p:ph idx="1"/>
          </p:nvPr>
        </p:nvPicPr>
        <p:blipFill>
          <a:blip r:embed="rId3"/>
          <a:stretch>
            <a:fillRect/>
          </a:stretch>
        </p:blipFill>
        <p:spPr>
          <a:xfrm>
            <a:off x="-1" y="305102"/>
            <a:ext cx="12192001" cy="6857999"/>
          </a:xfrm>
        </p:spPr>
      </p:pic>
      <p:sp>
        <p:nvSpPr>
          <p:cNvPr id="9" name="Başlık 8">
            <a:extLst>
              <a:ext uri="{FF2B5EF4-FFF2-40B4-BE49-F238E27FC236}">
                <a16:creationId xmlns:a16="http://schemas.microsoft.com/office/drawing/2014/main" id="{84E2D9ED-33F2-520A-C221-B187DB00D2E6}"/>
              </a:ext>
            </a:extLst>
          </p:cNvPr>
          <p:cNvSpPr>
            <a:spLocks noGrp="1"/>
          </p:cNvSpPr>
          <p:nvPr>
            <p:ph type="title"/>
          </p:nvPr>
        </p:nvSpPr>
        <p:spPr>
          <a:xfrm>
            <a:off x="261447" y="918163"/>
            <a:ext cx="7029445" cy="5482637"/>
          </a:xfrm>
        </p:spPr>
        <p:txBody>
          <a:bodyPr>
            <a:noAutofit/>
          </a:bodyPr>
          <a:lstStyle/>
          <a:p>
            <a:pPr algn="just"/>
            <a:r>
              <a:rPr lang="tr-TR" sz="1700" b="1" i="0" dirty="0">
                <a:solidFill>
                  <a:srgbClr val="212529"/>
                </a:solidFill>
                <a:effectLst/>
                <a:latin typeface="Times New Roman" panose="02020603050405020304" pitchFamily="18" charset="0"/>
                <a:cs typeface="Times New Roman" panose="02020603050405020304" pitchFamily="18" charset="0"/>
              </a:rPr>
              <a:t>İzleme ve İyileştirme Süreçleri</a:t>
            </a:r>
            <a:br>
              <a:rPr lang="tr-TR" sz="1700" b="1" i="0" dirty="0">
                <a:solidFill>
                  <a:srgbClr val="212529"/>
                </a:solidFill>
                <a:effectLst/>
                <a:latin typeface="Times New Roman" panose="02020603050405020304" pitchFamily="18" charset="0"/>
                <a:cs typeface="Times New Roman" panose="02020603050405020304" pitchFamily="18" charset="0"/>
              </a:rPr>
            </a:br>
            <a:r>
              <a:rPr lang="tr-TR" sz="1700" b="1" i="0" dirty="0">
                <a:solidFill>
                  <a:srgbClr val="333333"/>
                </a:solidFill>
                <a:effectLst/>
                <a:latin typeface="Times New Roman" panose="02020603050405020304" pitchFamily="18" charset="0"/>
                <a:cs typeface="Times New Roman" panose="02020603050405020304" pitchFamily="18" charset="0"/>
              </a:rPr>
              <a:t>Süreç Başlatma ve İhtiyaç Analizi Bilgilendirmesi</a:t>
            </a:r>
            <a:br>
              <a:rPr lang="tr-TR" sz="1700" b="1" i="0" dirty="0">
                <a:solidFill>
                  <a:srgbClr val="333333"/>
                </a:solidFill>
                <a:effectLst/>
                <a:latin typeface="Times New Roman" panose="02020603050405020304" pitchFamily="18" charset="0"/>
                <a:cs typeface="Times New Roman" panose="02020603050405020304" pitchFamily="18" charset="0"/>
              </a:rPr>
            </a:br>
            <a:br>
              <a:rPr lang="tr-TR" sz="1700" b="0" i="0" dirty="0">
                <a:solidFill>
                  <a:srgbClr val="333333"/>
                </a:solidFill>
                <a:effectLst/>
                <a:latin typeface="Calibri" panose="020F0502020204030204" pitchFamily="34" charset="0"/>
                <a:cs typeface="Calibri" panose="020F0502020204030204" pitchFamily="34" charset="0"/>
              </a:rPr>
            </a:br>
            <a:r>
              <a:rPr lang="tr-TR" sz="1700" b="0" i="0" dirty="0">
                <a:solidFill>
                  <a:srgbClr val="212529"/>
                </a:solidFill>
                <a:effectLst/>
                <a:latin typeface="Calibri" panose="020F0502020204030204" pitchFamily="34" charset="0"/>
                <a:cs typeface="Calibri" panose="020F0502020204030204" pitchFamily="34" charset="0"/>
              </a:rPr>
              <a:t>Üniversitemizde dijitalleşme, yeni nesil üniversite yaklaşımı, ulusal ve uluslararası sıralamalar, kalite ve akreditasyon süreçleri ile araştırma performansı gibi alanlarda güncellenmiş bir perspektife ve yenilenmiş bir vizyona ihtiyaç duyulduğu, Rektörümüz </a:t>
            </a:r>
            <a:r>
              <a:rPr lang="tr-TR" sz="1700" b="1" i="0" dirty="0">
                <a:solidFill>
                  <a:srgbClr val="212529"/>
                </a:solidFill>
                <a:effectLst/>
                <a:latin typeface="Calibri" panose="020F0502020204030204" pitchFamily="34" charset="0"/>
                <a:cs typeface="Calibri" panose="020F0502020204030204" pitchFamily="34" charset="0"/>
              </a:rPr>
              <a:t>Prof. Dr. Nihat İnanç</a:t>
            </a:r>
            <a:r>
              <a:rPr lang="tr-TR" sz="1700" b="0" i="0" dirty="0">
                <a:solidFill>
                  <a:srgbClr val="212529"/>
                </a:solidFill>
                <a:effectLst/>
                <a:latin typeface="Calibri" panose="020F0502020204030204" pitchFamily="34" charset="0"/>
                <a:cs typeface="Calibri" panose="020F0502020204030204" pitchFamily="34" charset="0"/>
              </a:rPr>
              <a:t> tarafından tüm akademik ve idari personele iletilen </a:t>
            </a:r>
            <a:r>
              <a:rPr lang="tr-TR" sz="1700" b="0" i="0" u="none" strike="noStrike" dirty="0">
                <a:solidFill>
                  <a:srgbClr val="212529"/>
                </a:solidFill>
                <a:effectLst/>
                <a:latin typeface="Calibri" panose="020F0502020204030204" pitchFamily="34" charset="0"/>
                <a:cs typeface="Calibri" panose="020F0502020204030204" pitchFamily="34" charset="0"/>
                <a:hlinkClick r:id="rId4"/>
              </a:rPr>
              <a:t>bilgilendirme e-postasında </a:t>
            </a:r>
            <a:r>
              <a:rPr lang="tr-TR" sz="1700" b="0" i="0" dirty="0">
                <a:solidFill>
                  <a:srgbClr val="212529"/>
                </a:solidFill>
                <a:effectLst/>
                <a:latin typeface="Calibri" panose="020F0502020204030204" pitchFamily="34" charset="0"/>
                <a:cs typeface="Calibri" panose="020F0502020204030204" pitchFamily="34" charset="0"/>
              </a:rPr>
              <a:t> ifade edilmiştir. Bu kapsamda, Teknoloji Transfer Ofisi koordinasyonunda başlatılan proje ile ilk adımlar resmi olarak atılmıştır.</a:t>
            </a:r>
            <a:br>
              <a:rPr lang="tr-TR" sz="1700" b="0" i="0" dirty="0">
                <a:solidFill>
                  <a:srgbClr val="212529"/>
                </a:solidFill>
                <a:effectLst/>
                <a:latin typeface="Calibri" panose="020F0502020204030204" pitchFamily="34" charset="0"/>
                <a:cs typeface="Calibri" panose="020F0502020204030204" pitchFamily="34" charset="0"/>
              </a:rPr>
            </a:br>
            <a:r>
              <a:rPr lang="tr-TR" sz="1700" b="0" i="0" dirty="0">
                <a:solidFill>
                  <a:srgbClr val="212529"/>
                </a:solidFill>
                <a:effectLst/>
                <a:latin typeface="Calibri" panose="020F0502020204030204" pitchFamily="34" charset="0"/>
                <a:cs typeface="Calibri" panose="020F0502020204030204" pitchFamily="34" charset="0"/>
              </a:rPr>
              <a:t>İhtiyaç analizi çalışmaları; dijital dönüşüm, kalite güvence sistemi, araştırma ekosistemi, eğitim-öğretim süreçleri, kurumsal yönetim, paydaş memnuniyeti ve stratejik planlama başlıkları altında yürütülmüştür.</a:t>
            </a:r>
            <a:br>
              <a:rPr lang="tr-TR" sz="1700" b="0" i="0" dirty="0">
                <a:solidFill>
                  <a:srgbClr val="212529"/>
                </a:solidFill>
                <a:effectLst/>
                <a:latin typeface="Calibri" panose="020F0502020204030204" pitchFamily="34" charset="0"/>
                <a:cs typeface="Calibri" panose="020F0502020204030204" pitchFamily="34" charset="0"/>
              </a:rPr>
            </a:br>
            <a:r>
              <a:rPr lang="tr-TR" sz="1700" b="0" i="0" dirty="0">
                <a:solidFill>
                  <a:srgbClr val="212529"/>
                </a:solidFill>
                <a:effectLst/>
                <a:latin typeface="Calibri" panose="020F0502020204030204" pitchFamily="34" charset="0"/>
                <a:cs typeface="Calibri" panose="020F0502020204030204" pitchFamily="34" charset="0"/>
              </a:rPr>
              <a:t>Bu süreç doğrultusunda, proje yönetim ekibi tarafından </a:t>
            </a:r>
            <a:r>
              <a:rPr lang="tr-TR" sz="1700" b="1" i="0" dirty="0">
                <a:solidFill>
                  <a:srgbClr val="212529"/>
                </a:solidFill>
                <a:effectLst/>
                <a:latin typeface="Calibri" panose="020F0502020204030204" pitchFamily="34" charset="0"/>
                <a:cs typeface="Calibri" panose="020F0502020204030204" pitchFamily="34" charset="0"/>
              </a:rPr>
              <a:t>10 fazdan oluşan bir çalışma planı</a:t>
            </a:r>
            <a:r>
              <a:rPr lang="tr-TR" sz="1700" b="0" i="0" dirty="0">
                <a:solidFill>
                  <a:srgbClr val="212529"/>
                </a:solidFill>
                <a:effectLst/>
                <a:latin typeface="Calibri" panose="020F0502020204030204" pitchFamily="34" charset="0"/>
                <a:cs typeface="Calibri" panose="020F0502020204030204" pitchFamily="34" charset="0"/>
              </a:rPr>
              <a:t> hazırlanmış ve her faz kendi içinde raporlanarak sistematik şekilde takip edilmiştir:</a:t>
            </a:r>
            <a:br>
              <a:rPr lang="tr-TR" sz="1700" b="0" i="0" dirty="0">
                <a:solidFill>
                  <a:srgbClr val="212529"/>
                </a:solidFill>
                <a:effectLst/>
                <a:latin typeface="Calibri" panose="020F0502020204030204" pitchFamily="34" charset="0"/>
                <a:cs typeface="Calibri" panose="020F0502020204030204" pitchFamily="34" charset="0"/>
              </a:rPr>
            </a:br>
            <a:r>
              <a:rPr lang="tr-TR" sz="1700" b="0" i="0" dirty="0">
                <a:solidFill>
                  <a:srgbClr val="212529"/>
                </a:solidFill>
                <a:effectLst/>
                <a:latin typeface="Calibri" panose="020F0502020204030204" pitchFamily="34" charset="0"/>
                <a:cs typeface="Calibri" panose="020F0502020204030204" pitchFamily="34" charset="0"/>
              </a:rPr>
              <a:t>Her faz, ilgili birimlerden alınan veriler ve paydaş geri bildirimleri doğrultusunda tamamlanmış, sonunda üniversitenin bütünsel gelişimine katkı sağlayacak stratejik bir yol haritası oluşturulmuştur.</a:t>
            </a:r>
            <a:br>
              <a:rPr lang="tr-TR" sz="1700" b="0" i="0" dirty="0">
                <a:solidFill>
                  <a:srgbClr val="212529"/>
                </a:solidFill>
                <a:effectLst/>
                <a:latin typeface="Calibri" panose="020F0502020204030204" pitchFamily="34" charset="0"/>
                <a:cs typeface="Calibri" panose="020F0502020204030204" pitchFamily="34" charset="0"/>
              </a:rPr>
            </a:br>
            <a:r>
              <a:rPr lang="tr-TR" sz="1700" b="0" i="0" dirty="0">
                <a:solidFill>
                  <a:srgbClr val="212529"/>
                </a:solidFill>
                <a:effectLst/>
                <a:latin typeface="Calibri" panose="020F0502020204030204" pitchFamily="34" charset="0"/>
                <a:cs typeface="Calibri" panose="020F0502020204030204" pitchFamily="34" charset="0"/>
              </a:rPr>
              <a:t>Bu çalışma, üniversitemizin önümüzdeki dönemde dijital dönüşüm kapasitesini artırması, kalite kültürünü güçlendirmesi, akreditasyonlarda sürdürülebilir başarı sağlaması ve uluslararası görünürlüğünü yükseltmesi açısından kritik önemdedir.</a:t>
            </a:r>
          </a:p>
        </p:txBody>
      </p:sp>
      <p:sp>
        <p:nvSpPr>
          <p:cNvPr id="2" name="Başlık 8">
            <a:extLst>
              <a:ext uri="{FF2B5EF4-FFF2-40B4-BE49-F238E27FC236}">
                <a16:creationId xmlns:a16="http://schemas.microsoft.com/office/drawing/2014/main" id="{A125655F-7D91-0142-84F9-18BC0A528C43}"/>
              </a:ext>
            </a:extLst>
          </p:cNvPr>
          <p:cNvSpPr txBox="1">
            <a:spLocks/>
          </p:cNvSpPr>
          <p:nvPr/>
        </p:nvSpPr>
        <p:spPr>
          <a:xfrm>
            <a:off x="361950" y="213471"/>
            <a:ext cx="6410326" cy="12258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200"/>
              </a:spcBef>
              <a:spcAft>
                <a:spcPts val="1200"/>
              </a:spcAft>
            </a:pPr>
            <a:br>
              <a:rPr lang="tr-TR" sz="2400" b="1" dirty="0">
                <a:solidFill>
                  <a:srgbClr val="0019C3"/>
                </a:solidFill>
                <a:latin typeface="Maison Neue Extended" panose="020B0505040000000000" pitchFamily="34" charset="77"/>
              </a:rPr>
            </a:br>
            <a:endParaRPr lang="tr-TR" sz="2400" b="1" dirty="0">
              <a:solidFill>
                <a:srgbClr val="0019C3"/>
              </a:solidFill>
              <a:latin typeface="Maison Neue Extended" panose="020B0505040000000000" pitchFamily="34" charset="77"/>
            </a:endParaRPr>
          </a:p>
        </p:txBody>
      </p:sp>
      <p:sp>
        <p:nvSpPr>
          <p:cNvPr id="10" name="Başlık 8">
            <a:extLst>
              <a:ext uri="{FF2B5EF4-FFF2-40B4-BE49-F238E27FC236}">
                <a16:creationId xmlns:a16="http://schemas.microsoft.com/office/drawing/2014/main" id="{EEB3661B-2153-3257-7733-7BFB538CC070}"/>
              </a:ext>
            </a:extLst>
          </p:cNvPr>
          <p:cNvSpPr txBox="1">
            <a:spLocks/>
          </p:cNvSpPr>
          <p:nvPr/>
        </p:nvSpPr>
        <p:spPr>
          <a:xfrm>
            <a:off x="541867" y="4191641"/>
            <a:ext cx="9037621" cy="91824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tr-TR" sz="3600" b="1" dirty="0">
                <a:latin typeface="+mn-lt"/>
              </a:rPr>
            </a:br>
            <a:endParaRPr lang="tr-TR" sz="3600" b="1" dirty="0">
              <a:solidFill>
                <a:schemeClr val="accent1">
                  <a:lumMod val="75000"/>
                </a:schemeClr>
              </a:solidFill>
              <a:latin typeface="+mn-lt"/>
            </a:endParaRPr>
          </a:p>
        </p:txBody>
      </p:sp>
      <p:sp>
        <p:nvSpPr>
          <p:cNvPr id="4" name="Rectangle 1">
            <a:extLst>
              <a:ext uri="{FF2B5EF4-FFF2-40B4-BE49-F238E27FC236}">
                <a16:creationId xmlns:a16="http://schemas.microsoft.com/office/drawing/2014/main" id="{F37CDCB9-3CC7-9FD6-E064-CE02755D0829}"/>
              </a:ext>
            </a:extLst>
          </p:cNvPr>
          <p:cNvSpPr>
            <a:spLocks noChangeArrowheads="1"/>
          </p:cNvSpPr>
          <p:nvPr/>
        </p:nvSpPr>
        <p:spPr bwMode="auto">
          <a:xfrm>
            <a:off x="361950" y="3341064"/>
            <a:ext cx="118300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4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400" b="0" i="0" u="none" strike="noStrike" cap="none" normalizeH="0" baseline="0" dirty="0">
              <a:ln>
                <a:noFill/>
              </a:ln>
              <a:solidFill>
                <a:schemeClr val="tx1"/>
              </a:solidFill>
              <a:effectLst/>
              <a:latin typeface="Arial" panose="020B0604020202020204" pitchFamily="34" charset="0"/>
            </a:endParaRPr>
          </a:p>
        </p:txBody>
      </p:sp>
      <p:sp>
        <p:nvSpPr>
          <p:cNvPr id="8" name="Metin kutusu 7">
            <a:extLst>
              <a:ext uri="{FF2B5EF4-FFF2-40B4-BE49-F238E27FC236}">
                <a16:creationId xmlns:a16="http://schemas.microsoft.com/office/drawing/2014/main" id="{B5F6E279-152E-F09E-6C65-11F2B330689A}"/>
              </a:ext>
            </a:extLst>
          </p:cNvPr>
          <p:cNvSpPr txBox="1"/>
          <p:nvPr/>
        </p:nvSpPr>
        <p:spPr>
          <a:xfrm>
            <a:off x="361948" y="457200"/>
            <a:ext cx="8827169" cy="369332"/>
          </a:xfrm>
          <a:prstGeom prst="rect">
            <a:avLst/>
          </a:prstGeom>
          <a:noFill/>
        </p:spPr>
        <p:txBody>
          <a:bodyPr wrap="square">
            <a:spAutoFit/>
          </a:bodyPr>
          <a:lstStyle/>
          <a:p>
            <a:r>
              <a:rPr lang="tr-TR" sz="1800" b="1" dirty="0">
                <a:solidFill>
                  <a:srgbClr val="0019C3"/>
                </a:solidFill>
                <a:latin typeface="Maison Neue Extended" panose="020B0505040000000000" pitchFamily="34" charset="77"/>
              </a:rPr>
              <a:t>HALİÇ ÜNİVERSİTESİ KALİTE YOLCULUĞU</a:t>
            </a:r>
            <a:endParaRPr lang="tr-TR" dirty="0"/>
          </a:p>
        </p:txBody>
      </p:sp>
      <p:pic>
        <p:nvPicPr>
          <p:cNvPr id="7" name="Resim 6" descr="metin, yazılım, multimedya yazılımı, bilgisayar içeren bir resim&#10;&#10;Açıklama otomatik olarak oluşturuldu">
            <a:extLst>
              <a:ext uri="{FF2B5EF4-FFF2-40B4-BE49-F238E27FC236}">
                <a16:creationId xmlns:a16="http://schemas.microsoft.com/office/drawing/2014/main" id="{0E75242E-B60A-016B-9A9D-6FCE26383025}"/>
              </a:ext>
            </a:extLst>
          </p:cNvPr>
          <p:cNvPicPr>
            <a:picLocks noChangeAspect="1"/>
          </p:cNvPicPr>
          <p:nvPr/>
        </p:nvPicPr>
        <p:blipFill rotWithShape="1">
          <a:blip r:embed="rId5"/>
          <a:srcRect l="17524" t="28160" r="19417" b="21236"/>
          <a:stretch/>
        </p:blipFill>
        <p:spPr>
          <a:xfrm>
            <a:off x="7290892" y="3987604"/>
            <a:ext cx="4901107" cy="2458196"/>
          </a:xfrm>
          <a:prstGeom prst="rect">
            <a:avLst/>
          </a:prstGeom>
        </p:spPr>
      </p:pic>
    </p:spTree>
    <p:extLst>
      <p:ext uri="{BB962C8B-B14F-4D97-AF65-F5344CB8AC3E}">
        <p14:creationId xmlns:p14="http://schemas.microsoft.com/office/powerpoint/2010/main" val="3595333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7DD28-CB25-2C51-2BDF-93DAE1E09C78}"/>
            </a:ext>
          </a:extLst>
        </p:cNvPr>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C65269E0-7C15-B2CA-F426-45460833F7CB}"/>
              </a:ext>
            </a:extLst>
          </p:cNvPr>
          <p:cNvPicPr>
            <a:picLocks noGrp="1" noChangeAspect="1"/>
          </p:cNvPicPr>
          <p:nvPr>
            <p:ph idx="1"/>
          </p:nvPr>
        </p:nvPicPr>
        <p:blipFill>
          <a:blip r:embed="rId3"/>
          <a:stretch>
            <a:fillRect/>
          </a:stretch>
        </p:blipFill>
        <p:spPr>
          <a:xfrm>
            <a:off x="-1" y="230197"/>
            <a:ext cx="12192001" cy="6857999"/>
          </a:xfrm>
        </p:spPr>
      </p:pic>
      <p:sp>
        <p:nvSpPr>
          <p:cNvPr id="3" name="Slayt Numarası Yer Tutucusu 10">
            <a:extLst>
              <a:ext uri="{FF2B5EF4-FFF2-40B4-BE49-F238E27FC236}">
                <a16:creationId xmlns:a16="http://schemas.microsoft.com/office/drawing/2014/main" id="{0B5D47D4-0509-409D-7E90-1948168E18FF}"/>
              </a:ext>
            </a:extLst>
          </p:cNvPr>
          <p:cNvSpPr>
            <a:spLocks noGrp="1"/>
          </p:cNvSpPr>
          <p:nvPr>
            <p:ph type="sldNum" sz="quarter" idx="12"/>
          </p:nvPr>
        </p:nvSpPr>
        <p:spPr>
          <a:xfrm>
            <a:off x="11268075" y="6317513"/>
            <a:ext cx="800817" cy="365125"/>
          </a:xfrm>
        </p:spPr>
        <p:txBody>
          <a:bodyPr/>
          <a:lstStyle/>
          <a:p>
            <a:endParaRPr lang="tr-TR" sz="1600" dirty="0">
              <a:solidFill>
                <a:schemeClr val="bg1"/>
              </a:solidFill>
              <a:latin typeface="Taviraj" pitchFamily="2" charset="-34"/>
              <a:cs typeface="Taviraj" pitchFamily="2" charset="-34"/>
            </a:endParaRPr>
          </a:p>
        </p:txBody>
      </p:sp>
      <p:sp>
        <p:nvSpPr>
          <p:cNvPr id="2" name="Başlık 8">
            <a:extLst>
              <a:ext uri="{FF2B5EF4-FFF2-40B4-BE49-F238E27FC236}">
                <a16:creationId xmlns:a16="http://schemas.microsoft.com/office/drawing/2014/main" id="{22CEBE6D-7363-5ADD-8F6B-2A60A9F934B0}"/>
              </a:ext>
            </a:extLst>
          </p:cNvPr>
          <p:cNvSpPr txBox="1">
            <a:spLocks/>
          </p:cNvSpPr>
          <p:nvPr/>
        </p:nvSpPr>
        <p:spPr>
          <a:xfrm>
            <a:off x="361950" y="213471"/>
            <a:ext cx="6410326" cy="12258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200"/>
              </a:spcBef>
              <a:spcAft>
                <a:spcPts val="1200"/>
              </a:spcAft>
            </a:pPr>
            <a:br>
              <a:rPr lang="tr-TR" sz="2400" b="1" dirty="0">
                <a:solidFill>
                  <a:srgbClr val="0019C3"/>
                </a:solidFill>
                <a:latin typeface="Maison Neue Extended" panose="020B0505040000000000" pitchFamily="34" charset="77"/>
              </a:rPr>
            </a:br>
            <a:endParaRPr lang="tr-TR" sz="2400" b="1" dirty="0">
              <a:solidFill>
                <a:srgbClr val="0019C3"/>
              </a:solidFill>
              <a:latin typeface="Maison Neue Extended" panose="020B0505040000000000" pitchFamily="34" charset="77"/>
            </a:endParaRPr>
          </a:p>
        </p:txBody>
      </p:sp>
      <p:sp>
        <p:nvSpPr>
          <p:cNvPr id="10" name="Başlık 8">
            <a:extLst>
              <a:ext uri="{FF2B5EF4-FFF2-40B4-BE49-F238E27FC236}">
                <a16:creationId xmlns:a16="http://schemas.microsoft.com/office/drawing/2014/main" id="{5E542DE6-BB94-08A0-5ADD-C39A4550616F}"/>
              </a:ext>
            </a:extLst>
          </p:cNvPr>
          <p:cNvSpPr txBox="1">
            <a:spLocks/>
          </p:cNvSpPr>
          <p:nvPr/>
        </p:nvSpPr>
        <p:spPr>
          <a:xfrm>
            <a:off x="541867" y="4191641"/>
            <a:ext cx="9037621" cy="91824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tr-TR" sz="3600" b="1" dirty="0">
                <a:latin typeface="+mn-lt"/>
              </a:rPr>
            </a:br>
            <a:endParaRPr lang="tr-TR" sz="3600" b="1" dirty="0">
              <a:solidFill>
                <a:schemeClr val="accent1">
                  <a:lumMod val="75000"/>
                </a:schemeClr>
              </a:solidFill>
              <a:latin typeface="+mn-lt"/>
            </a:endParaRPr>
          </a:p>
        </p:txBody>
      </p:sp>
      <p:sp>
        <p:nvSpPr>
          <p:cNvPr id="4" name="Rectangle 1">
            <a:extLst>
              <a:ext uri="{FF2B5EF4-FFF2-40B4-BE49-F238E27FC236}">
                <a16:creationId xmlns:a16="http://schemas.microsoft.com/office/drawing/2014/main" id="{DDA522A6-3E66-4F97-0D58-48E3FA5515AB}"/>
              </a:ext>
            </a:extLst>
          </p:cNvPr>
          <p:cNvSpPr>
            <a:spLocks noChangeArrowheads="1"/>
          </p:cNvSpPr>
          <p:nvPr/>
        </p:nvSpPr>
        <p:spPr bwMode="auto">
          <a:xfrm>
            <a:off x="361950" y="3341064"/>
            <a:ext cx="118300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4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400" b="0" i="0" u="none" strike="noStrike" cap="none" normalizeH="0" baseline="0" dirty="0">
              <a:ln>
                <a:noFill/>
              </a:ln>
              <a:solidFill>
                <a:schemeClr val="tx1"/>
              </a:solidFill>
              <a:effectLst/>
              <a:latin typeface="Arial" panose="020B0604020202020204" pitchFamily="34" charset="0"/>
            </a:endParaRPr>
          </a:p>
        </p:txBody>
      </p:sp>
      <p:sp>
        <p:nvSpPr>
          <p:cNvPr id="8" name="Metin kutusu 7">
            <a:extLst>
              <a:ext uri="{FF2B5EF4-FFF2-40B4-BE49-F238E27FC236}">
                <a16:creationId xmlns:a16="http://schemas.microsoft.com/office/drawing/2014/main" id="{EB807F7B-0E4A-7571-D2D2-84E2C2211C48}"/>
              </a:ext>
            </a:extLst>
          </p:cNvPr>
          <p:cNvSpPr txBox="1"/>
          <p:nvPr/>
        </p:nvSpPr>
        <p:spPr>
          <a:xfrm>
            <a:off x="842211" y="998622"/>
            <a:ext cx="8346906" cy="369332"/>
          </a:xfrm>
          <a:prstGeom prst="rect">
            <a:avLst/>
          </a:prstGeom>
          <a:noFill/>
        </p:spPr>
        <p:txBody>
          <a:bodyPr wrap="square">
            <a:spAutoFit/>
          </a:bodyPr>
          <a:lstStyle/>
          <a:p>
            <a:r>
              <a:rPr lang="tr-TR" sz="1800" b="1" dirty="0">
                <a:solidFill>
                  <a:srgbClr val="0019C3"/>
                </a:solidFill>
                <a:latin typeface="Maison Neue Extended" panose="020B0505040000000000" pitchFamily="34" charset="77"/>
              </a:rPr>
              <a:t>HALİÇ ÜNİVERSİTESİ KALİTE YOLCULUĞU</a:t>
            </a:r>
            <a:endParaRPr lang="tr-TR" dirty="0"/>
          </a:p>
        </p:txBody>
      </p:sp>
      <p:graphicFrame>
        <p:nvGraphicFramePr>
          <p:cNvPr id="6" name="Tablo 5">
            <a:extLst>
              <a:ext uri="{FF2B5EF4-FFF2-40B4-BE49-F238E27FC236}">
                <a16:creationId xmlns:a16="http://schemas.microsoft.com/office/drawing/2014/main" id="{8282D5FF-B92C-E2A8-CF43-53AB081F062A}"/>
              </a:ext>
            </a:extLst>
          </p:cNvPr>
          <p:cNvGraphicFramePr>
            <a:graphicFrameLocks noGrp="1"/>
          </p:cNvGraphicFramePr>
          <p:nvPr>
            <p:extLst>
              <p:ext uri="{D42A27DB-BD31-4B8C-83A1-F6EECF244321}">
                <p14:modId xmlns:p14="http://schemas.microsoft.com/office/powerpoint/2010/main" val="1606636978"/>
              </p:ext>
            </p:extLst>
          </p:nvPr>
        </p:nvGraphicFramePr>
        <p:xfrm>
          <a:off x="838198" y="1439347"/>
          <a:ext cx="9037621" cy="4403977"/>
        </p:xfrm>
        <a:graphic>
          <a:graphicData uri="http://schemas.openxmlformats.org/drawingml/2006/table">
            <a:tbl>
              <a:tblPr firstRow="1" firstCol="1" bandRow="1">
                <a:tableStyleId>{1E171933-4619-4E11-9A3F-F7608DF75F80}</a:tableStyleId>
              </a:tblPr>
              <a:tblGrid>
                <a:gridCol w="9037621">
                  <a:extLst>
                    <a:ext uri="{9D8B030D-6E8A-4147-A177-3AD203B41FA5}">
                      <a16:colId xmlns:a16="http://schemas.microsoft.com/office/drawing/2014/main" val="2858188338"/>
                    </a:ext>
                  </a:extLst>
                </a:gridCol>
              </a:tblGrid>
              <a:tr h="166343">
                <a:tc>
                  <a:txBody>
                    <a:bodyPr/>
                    <a:lstStyle/>
                    <a:p>
                      <a:pPr>
                        <a:buNone/>
                      </a:pPr>
                      <a:r>
                        <a:rPr lang="tr-TR" sz="1600" kern="0" dirty="0">
                          <a:effectLst/>
                        </a:rPr>
                        <a:t>Bütünleşik Kalite Yönetimi ve Dijital Dönüşüm Koordinasyon Kurulu</a:t>
                      </a:r>
                      <a:endParaRPr lang="tr-TR"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5628252"/>
                  </a:ext>
                </a:extLst>
              </a:tr>
              <a:tr h="166343">
                <a:tc>
                  <a:txBody>
                    <a:bodyPr/>
                    <a:lstStyle/>
                    <a:p>
                      <a:pPr>
                        <a:buNone/>
                      </a:pPr>
                      <a:r>
                        <a:rPr lang="tr-TR" sz="1200" kern="0" dirty="0">
                          <a:effectLst/>
                        </a:rPr>
                        <a:t>Prof. Dr. Nihat İNANÇ	Kurul Başkanı</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7685850"/>
                  </a:ext>
                </a:extLst>
              </a:tr>
              <a:tr h="166343">
                <a:tc>
                  <a:txBody>
                    <a:bodyPr/>
                    <a:lstStyle/>
                    <a:p>
                      <a:pPr>
                        <a:buNone/>
                      </a:pPr>
                      <a:r>
                        <a:rPr lang="tr-TR" sz="1200" kern="0">
                          <a:effectLst/>
                        </a:rPr>
                        <a:t>Prof. Dr. Hatice YORULMAZ	Kurul Başkan Vekili</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7054723"/>
                  </a:ext>
                </a:extLst>
              </a:tr>
              <a:tr h="166343">
                <a:tc>
                  <a:txBody>
                    <a:bodyPr/>
                    <a:lstStyle/>
                    <a:p>
                      <a:pPr>
                        <a:buNone/>
                      </a:pPr>
                      <a:r>
                        <a:rPr lang="tr-TR" sz="1200" kern="0">
                          <a:effectLst/>
                        </a:rPr>
                        <a:t>Doç. Dr. Gülcan KENDİRKIRAN	Kurul Başkan Yardımcısı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6700138"/>
                  </a:ext>
                </a:extLst>
              </a:tr>
              <a:tr h="166343">
                <a:tc>
                  <a:txBody>
                    <a:bodyPr/>
                    <a:lstStyle/>
                    <a:p>
                      <a:pPr>
                        <a:buNone/>
                      </a:pPr>
                      <a:r>
                        <a:rPr lang="tr-TR" sz="1200" kern="0">
                          <a:effectLst/>
                        </a:rPr>
                        <a:t>Dr. Öğr. Üyesi İsmail KASAP	Kurul Başkan Yardımcısı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9953242"/>
                  </a:ext>
                </a:extLst>
              </a:tr>
              <a:tr h="166343">
                <a:tc>
                  <a:txBody>
                    <a:bodyPr/>
                    <a:lstStyle/>
                    <a:p>
                      <a:pPr>
                        <a:buNone/>
                      </a:pPr>
                      <a:r>
                        <a:rPr lang="tr-TR" sz="1200" kern="0">
                          <a:effectLst/>
                        </a:rPr>
                        <a:t>Prof. Dr. Murat KAYRİ	Danışman</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900124"/>
                  </a:ext>
                </a:extLst>
              </a:tr>
              <a:tr h="166343">
                <a:tc>
                  <a:txBody>
                    <a:bodyPr/>
                    <a:lstStyle/>
                    <a:p>
                      <a:pPr>
                        <a:buNone/>
                      </a:pPr>
                      <a:r>
                        <a:rPr lang="tr-TR" sz="1200" kern="0">
                          <a:effectLst/>
                        </a:rPr>
                        <a:t>Öğr. Gör. Merve BABAL	Raportör / Strateji </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3602741"/>
                  </a:ext>
                </a:extLst>
              </a:tr>
              <a:tr h="166343">
                <a:tc>
                  <a:txBody>
                    <a:bodyPr/>
                    <a:lstStyle/>
                    <a:p>
                      <a:pPr>
                        <a:buNone/>
                      </a:pPr>
                      <a:r>
                        <a:rPr lang="tr-TR" sz="1200" kern="0">
                          <a:effectLst/>
                        </a:rPr>
                        <a:t>Komisyon Başkanları (Kurul Üyeleri)</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0123791"/>
                  </a:ext>
                </a:extLst>
              </a:tr>
              <a:tr h="166343">
                <a:tc>
                  <a:txBody>
                    <a:bodyPr/>
                    <a:lstStyle/>
                    <a:p>
                      <a:pPr>
                        <a:buNone/>
                      </a:pPr>
                      <a:r>
                        <a:rPr lang="tr-TR" sz="1200" kern="0">
                          <a:effectLst/>
                        </a:rPr>
                        <a:t>Prof. Dr. Nihat İNANÇ	Kalite ve Akreditasyon Komisyonu Başkanı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4155703"/>
                  </a:ext>
                </a:extLst>
              </a:tr>
              <a:tr h="166343">
                <a:tc>
                  <a:txBody>
                    <a:bodyPr/>
                    <a:lstStyle/>
                    <a:p>
                      <a:pPr>
                        <a:buNone/>
                      </a:pPr>
                      <a:r>
                        <a:rPr lang="tr-TR" sz="1200" kern="0">
                          <a:effectLst/>
                        </a:rPr>
                        <a:t>Doç. Dr. Ece ÜNÜR	Kalite ve Akreditasyon Komisyonu Başkan V.</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4726623"/>
                  </a:ext>
                </a:extLst>
              </a:tr>
              <a:tr h="166343">
                <a:tc>
                  <a:txBody>
                    <a:bodyPr/>
                    <a:lstStyle/>
                    <a:p>
                      <a:pPr>
                        <a:buNone/>
                      </a:pPr>
                      <a:r>
                        <a:rPr lang="tr-TR" sz="1200" kern="0">
                          <a:effectLst/>
                        </a:rPr>
                        <a:t>Prof. Dr. Rahmet SAVAŞ	Eğitim ve Öğretim Komisyonu Başkanı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4482730"/>
                  </a:ext>
                </a:extLst>
              </a:tr>
              <a:tr h="166343">
                <a:tc>
                  <a:txBody>
                    <a:bodyPr/>
                    <a:lstStyle/>
                    <a:p>
                      <a:pPr>
                        <a:buNone/>
                      </a:pPr>
                      <a:r>
                        <a:rPr lang="tr-TR" sz="1200" kern="0">
                          <a:effectLst/>
                        </a:rPr>
                        <a:t>Prof. Dr. İrfan PAPİLA	İnsan Kaynakları Komisyonu Başkanı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5272984"/>
                  </a:ext>
                </a:extLst>
              </a:tr>
              <a:tr h="236002">
                <a:tc>
                  <a:txBody>
                    <a:bodyPr/>
                    <a:lstStyle/>
                    <a:p>
                      <a:pPr>
                        <a:buNone/>
                      </a:pPr>
                      <a:r>
                        <a:rPr lang="tr-TR" sz="1200" kern="0">
                          <a:effectLst/>
                        </a:rPr>
                        <a:t>Prof. Dr. Hasan BOYNUKARA	Toplumsal Faaliyetler Komisyonu Başkanı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7678600"/>
                  </a:ext>
                </a:extLst>
              </a:tr>
              <a:tr h="166343">
                <a:tc>
                  <a:txBody>
                    <a:bodyPr/>
                    <a:lstStyle/>
                    <a:p>
                      <a:pPr>
                        <a:buNone/>
                      </a:pPr>
                      <a:r>
                        <a:rPr lang="tr-TR" sz="1200" kern="0">
                          <a:effectLst/>
                        </a:rPr>
                        <a:t>Prof. Dr. Nurettin KONAR	Başvuru ve Şikayet İzleme Komisyonu Başkanı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1660041"/>
                  </a:ext>
                </a:extLst>
              </a:tr>
              <a:tr h="166343">
                <a:tc>
                  <a:txBody>
                    <a:bodyPr/>
                    <a:lstStyle/>
                    <a:p>
                      <a:pPr>
                        <a:buNone/>
                      </a:pPr>
                      <a:r>
                        <a:rPr lang="tr-TR" sz="1200" kern="0">
                          <a:effectLst/>
                        </a:rPr>
                        <a:t>Dr. Öğr. Üyesi Gülniyaz TAHRALI	Ar-Ge, Proje ve Yayın Komisyonu Başkanı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5004324"/>
                  </a:ext>
                </a:extLst>
              </a:tr>
              <a:tr h="166343">
                <a:tc>
                  <a:txBody>
                    <a:bodyPr/>
                    <a:lstStyle/>
                    <a:p>
                      <a:pPr>
                        <a:buNone/>
                      </a:pPr>
                      <a:r>
                        <a:rPr lang="tr-TR" sz="1200" kern="0">
                          <a:effectLst/>
                        </a:rPr>
                        <a:t>Dr. Öğr. Üyesi Gökçe KARAHAN ADALI	Dijital Dönüşüm Komisyonu Başkanı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5811076"/>
                  </a:ext>
                </a:extLst>
              </a:tr>
              <a:tr h="166343">
                <a:tc>
                  <a:txBody>
                    <a:bodyPr/>
                    <a:lstStyle/>
                    <a:p>
                      <a:pPr>
                        <a:buNone/>
                      </a:pPr>
                      <a:r>
                        <a:rPr lang="tr-TR" sz="1200" kern="0">
                          <a:effectLst/>
                        </a:rPr>
                        <a:t>Dr. Öğr. Üyesi Altan ALAYBEYOĞLU	Bilgi Yönetimi Komisyonu Başkanı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9308912"/>
                  </a:ext>
                </a:extLst>
              </a:tr>
              <a:tr h="166343">
                <a:tc>
                  <a:txBody>
                    <a:bodyPr/>
                    <a:lstStyle/>
                    <a:p>
                      <a:pPr>
                        <a:buNone/>
                      </a:pPr>
                      <a:r>
                        <a:rPr lang="tr-TR" sz="1200" kern="0">
                          <a:effectLst/>
                        </a:rPr>
                        <a:t>Dr. Öğr. Üyesi Serhat ORAKÇI	Uluslararasılaşma Komisyonu Başkanı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6107346"/>
                  </a:ext>
                </a:extLst>
              </a:tr>
              <a:tr h="332685">
                <a:tc>
                  <a:txBody>
                    <a:bodyPr/>
                    <a:lstStyle/>
                    <a:p>
                      <a:pPr>
                        <a:buNone/>
                      </a:pPr>
                      <a:r>
                        <a:rPr lang="tr-TR" sz="1200" kern="0">
                          <a:effectLst/>
                        </a:rPr>
                        <a:t>Dr. Öğr. Üyesi Buket KIRCI ALTINKESKİ	Veri Analitiği ve Ölçme-Değerlendirme Komisyonu Başkanı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0548454"/>
                  </a:ext>
                </a:extLst>
              </a:tr>
              <a:tr h="332685">
                <a:tc>
                  <a:txBody>
                    <a:bodyPr/>
                    <a:lstStyle/>
                    <a:p>
                      <a:pPr>
                        <a:buNone/>
                      </a:pPr>
                      <a:r>
                        <a:rPr lang="tr-TR" sz="1200" kern="0">
                          <a:effectLst/>
                        </a:rPr>
                        <a:t>Dr. Öğr. Üyesi Maral TÖRENLİ ÇAKIROĞLU	Mevzuat Komisyonu Başkanı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9965439"/>
                  </a:ext>
                </a:extLst>
              </a:tr>
              <a:tr h="332685">
                <a:tc>
                  <a:txBody>
                    <a:bodyPr/>
                    <a:lstStyle/>
                    <a:p>
                      <a:pPr>
                        <a:buNone/>
                      </a:pPr>
                      <a:r>
                        <a:rPr lang="tr-TR" sz="1200" kern="0" dirty="0">
                          <a:effectLst/>
                        </a:rPr>
                        <a:t>Dr. Öğr. Üyesi İsmail KASAP	Ticarileşme, Teknoloji Transferi, Patent, Fikri Mülkiyet ve İş Birlikleri Komisyonu Başkanı</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126268"/>
                  </a:ext>
                </a:extLst>
              </a:tr>
            </a:tbl>
          </a:graphicData>
        </a:graphic>
      </p:graphicFrame>
    </p:spTree>
    <p:extLst>
      <p:ext uri="{BB962C8B-B14F-4D97-AF65-F5344CB8AC3E}">
        <p14:creationId xmlns:p14="http://schemas.microsoft.com/office/powerpoint/2010/main" val="13896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00F91-EA7A-F8FF-E3C7-E83C03D12C24}"/>
            </a:ext>
          </a:extLst>
        </p:cNvPr>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B07DE132-C58F-E65B-F1EB-4548708F6B7C}"/>
              </a:ext>
            </a:extLst>
          </p:cNvPr>
          <p:cNvPicPr>
            <a:picLocks noGrp="1" noChangeAspect="1"/>
          </p:cNvPicPr>
          <p:nvPr>
            <p:ph idx="1"/>
          </p:nvPr>
        </p:nvPicPr>
        <p:blipFill>
          <a:blip r:embed="rId3"/>
          <a:stretch>
            <a:fillRect/>
          </a:stretch>
        </p:blipFill>
        <p:spPr>
          <a:xfrm>
            <a:off x="-1555" y="-65315"/>
            <a:ext cx="12193555" cy="6988629"/>
          </a:xfrm>
        </p:spPr>
      </p:pic>
      <p:sp>
        <p:nvSpPr>
          <p:cNvPr id="3" name="Slayt Numarası Yer Tutucusu 10">
            <a:extLst>
              <a:ext uri="{FF2B5EF4-FFF2-40B4-BE49-F238E27FC236}">
                <a16:creationId xmlns:a16="http://schemas.microsoft.com/office/drawing/2014/main" id="{023709BD-6205-2A31-59F3-4956E61EC191}"/>
              </a:ext>
            </a:extLst>
          </p:cNvPr>
          <p:cNvSpPr>
            <a:spLocks noGrp="1"/>
          </p:cNvSpPr>
          <p:nvPr>
            <p:ph type="sldNum" sz="quarter" idx="12"/>
          </p:nvPr>
        </p:nvSpPr>
        <p:spPr>
          <a:xfrm>
            <a:off x="11268075" y="6317513"/>
            <a:ext cx="800817" cy="365125"/>
          </a:xfrm>
        </p:spPr>
        <p:txBody>
          <a:bodyPr/>
          <a:lstStyle/>
          <a:p>
            <a:endParaRPr lang="tr-TR" sz="1600" dirty="0">
              <a:solidFill>
                <a:schemeClr val="bg1"/>
              </a:solidFill>
              <a:latin typeface="Taviraj" pitchFamily="2" charset="-34"/>
              <a:cs typeface="Taviraj" pitchFamily="2" charset="-34"/>
            </a:endParaRPr>
          </a:p>
        </p:txBody>
      </p:sp>
      <p:sp>
        <p:nvSpPr>
          <p:cNvPr id="9" name="Başlık 8">
            <a:extLst>
              <a:ext uri="{FF2B5EF4-FFF2-40B4-BE49-F238E27FC236}">
                <a16:creationId xmlns:a16="http://schemas.microsoft.com/office/drawing/2014/main" id="{CA955AAF-E9A6-13EB-1D34-0F508B3F3FE7}"/>
              </a:ext>
            </a:extLst>
          </p:cNvPr>
          <p:cNvSpPr>
            <a:spLocks noGrp="1"/>
          </p:cNvSpPr>
          <p:nvPr>
            <p:ph type="title"/>
          </p:nvPr>
        </p:nvSpPr>
        <p:spPr>
          <a:xfrm>
            <a:off x="541867" y="1855010"/>
            <a:ext cx="8885221" cy="3631390"/>
          </a:xfrm>
        </p:spPr>
        <p:txBody>
          <a:bodyPr>
            <a:normAutofit/>
          </a:bodyPr>
          <a:lstStyle/>
          <a:p>
            <a:br>
              <a:rPr lang="tr-TR" sz="3600" b="1" dirty="0">
                <a:latin typeface="+mn-lt"/>
              </a:rPr>
            </a:br>
            <a:endParaRPr lang="tr-TR" sz="3600" b="1" dirty="0">
              <a:solidFill>
                <a:schemeClr val="accent1">
                  <a:lumMod val="75000"/>
                </a:schemeClr>
              </a:solidFill>
              <a:latin typeface="+mn-lt"/>
            </a:endParaRPr>
          </a:p>
        </p:txBody>
      </p:sp>
      <p:sp>
        <p:nvSpPr>
          <p:cNvPr id="2" name="Başlık 8">
            <a:extLst>
              <a:ext uri="{FF2B5EF4-FFF2-40B4-BE49-F238E27FC236}">
                <a16:creationId xmlns:a16="http://schemas.microsoft.com/office/drawing/2014/main" id="{56EAD189-A27A-C1DB-86C4-DDB6084E91A7}"/>
              </a:ext>
            </a:extLst>
          </p:cNvPr>
          <p:cNvSpPr txBox="1">
            <a:spLocks/>
          </p:cNvSpPr>
          <p:nvPr/>
        </p:nvSpPr>
        <p:spPr>
          <a:xfrm>
            <a:off x="361950" y="213471"/>
            <a:ext cx="6410326" cy="12258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200"/>
              </a:spcBef>
              <a:spcAft>
                <a:spcPts val="1200"/>
              </a:spcAft>
            </a:pPr>
            <a:br>
              <a:rPr lang="tr-TR" sz="2400" b="1" dirty="0">
                <a:solidFill>
                  <a:srgbClr val="0019C3"/>
                </a:solidFill>
                <a:latin typeface="Maison Neue Extended" panose="020B0505040000000000" pitchFamily="34" charset="77"/>
              </a:rPr>
            </a:br>
            <a:r>
              <a:rPr lang="tr-TR" sz="2400" b="1" dirty="0">
                <a:solidFill>
                  <a:srgbClr val="0019C3"/>
                </a:solidFill>
                <a:latin typeface="Maison Neue Extended" panose="020B0505040000000000" pitchFamily="34" charset="77"/>
              </a:rPr>
              <a:t>Bütünleşik Kalite Yönetimi ve Dijital Dönüşüm Koordinasyon Kurulu (KADİD)</a:t>
            </a:r>
          </a:p>
        </p:txBody>
      </p:sp>
      <p:sp>
        <p:nvSpPr>
          <p:cNvPr id="10" name="Başlık 8">
            <a:extLst>
              <a:ext uri="{FF2B5EF4-FFF2-40B4-BE49-F238E27FC236}">
                <a16:creationId xmlns:a16="http://schemas.microsoft.com/office/drawing/2014/main" id="{D8051426-05DF-AF81-B012-5C84D3DC1D29}"/>
              </a:ext>
            </a:extLst>
          </p:cNvPr>
          <p:cNvSpPr txBox="1">
            <a:spLocks/>
          </p:cNvSpPr>
          <p:nvPr/>
        </p:nvSpPr>
        <p:spPr>
          <a:xfrm>
            <a:off x="541867" y="4191641"/>
            <a:ext cx="9037621" cy="91824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tr-TR" sz="3600" b="1" dirty="0">
                <a:latin typeface="+mn-lt"/>
              </a:rPr>
            </a:br>
            <a:endParaRPr lang="tr-TR" sz="3600" b="1" dirty="0">
              <a:solidFill>
                <a:schemeClr val="accent1">
                  <a:lumMod val="75000"/>
                </a:schemeClr>
              </a:solidFill>
              <a:latin typeface="+mn-lt"/>
            </a:endParaRPr>
          </a:p>
        </p:txBody>
      </p:sp>
      <p:pic>
        <p:nvPicPr>
          <p:cNvPr id="14" name="Resim 13" descr="iç mekan, ofis binası, duvar, bilgisayar içeren bir resim&#10;&#10;Yapay zeka tarafından oluşturulmuş içerik yanlış olabilir.">
            <a:extLst>
              <a:ext uri="{FF2B5EF4-FFF2-40B4-BE49-F238E27FC236}">
                <a16:creationId xmlns:a16="http://schemas.microsoft.com/office/drawing/2014/main" id="{A0723BCF-58F8-C42E-DD82-B12E72745FDC}"/>
              </a:ext>
            </a:extLst>
          </p:cNvPr>
          <p:cNvPicPr>
            <a:picLocks noChangeAspect="1"/>
          </p:cNvPicPr>
          <p:nvPr/>
        </p:nvPicPr>
        <p:blipFill>
          <a:blip r:embed="rId4"/>
          <a:stretch>
            <a:fillRect/>
          </a:stretch>
        </p:blipFill>
        <p:spPr>
          <a:xfrm>
            <a:off x="5328819" y="3369929"/>
            <a:ext cx="3128968" cy="2116471"/>
          </a:xfrm>
          <a:prstGeom prst="rect">
            <a:avLst/>
          </a:prstGeom>
        </p:spPr>
      </p:pic>
      <p:sp>
        <p:nvSpPr>
          <p:cNvPr id="4" name="Rectangle 1">
            <a:extLst>
              <a:ext uri="{FF2B5EF4-FFF2-40B4-BE49-F238E27FC236}">
                <a16:creationId xmlns:a16="http://schemas.microsoft.com/office/drawing/2014/main" id="{A7F4EAAB-6117-7D42-D8D7-F7490273E2E0}"/>
              </a:ext>
            </a:extLst>
          </p:cNvPr>
          <p:cNvSpPr>
            <a:spLocks noChangeArrowheads="1"/>
          </p:cNvSpPr>
          <p:nvPr/>
        </p:nvSpPr>
        <p:spPr bwMode="auto">
          <a:xfrm>
            <a:off x="361950" y="1248184"/>
            <a:ext cx="11830049"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tr-TR" altLang="tr-TR" sz="1600" b="1" u="sng" strike="noStrike" cap="none" normalizeH="0" baseline="0" dirty="0">
                <a:ln>
                  <a:noFill/>
                </a:ln>
                <a:solidFill>
                  <a:srgbClr val="000000"/>
                </a:solidFill>
                <a:effectLst/>
                <a:latin typeface="+mj-lt"/>
              </a:rPr>
              <a:t>Kurumsal Yönetim</a:t>
            </a:r>
            <a:endParaRPr kumimoji="0" lang="tr-TR" altLang="tr-TR" sz="1600" b="1" u="sng" strike="noStrike" cap="none" normalizeH="0" baseline="0" dirty="0">
              <a:ln>
                <a:noFill/>
              </a:ln>
              <a:solidFill>
                <a:schemeClr val="tx1"/>
              </a:solidFill>
              <a:effectLst/>
              <a:latin typeface="+mj-lt"/>
            </a:endParaRPr>
          </a:p>
          <a:p>
            <a:pPr marL="0" marR="0" lvl="0" indent="0" algn="l" defTabSz="914400" rtl="0" eaLnBrk="0" fontAlgn="base" latinLnBrk="0" hangingPunct="0">
              <a:spcBef>
                <a:spcPct val="0"/>
              </a:spcBef>
              <a:spcAft>
                <a:spcPct val="0"/>
              </a:spcAft>
              <a:buClrTx/>
              <a:buSzTx/>
              <a:buFontTx/>
              <a:buChar char="•"/>
              <a:tabLst/>
            </a:pPr>
            <a:r>
              <a:rPr kumimoji="0" lang="tr-TR" altLang="tr-TR" sz="1600" u="none" strike="noStrike" cap="none" normalizeH="0" baseline="0" dirty="0">
                <a:ln>
                  <a:noFill/>
                </a:ln>
                <a:solidFill>
                  <a:srgbClr val="000000"/>
                </a:solidFill>
                <a:effectLst/>
                <a:latin typeface="+mj-lt"/>
              </a:rPr>
              <a:t>KADİD üst yönetiminde 12 komisyon kuruldu. </a:t>
            </a:r>
          </a:p>
          <a:p>
            <a:pPr marL="0" marR="0" lvl="0" indent="0" algn="l" defTabSz="914400" rtl="0" eaLnBrk="0" fontAlgn="base" latinLnBrk="0" hangingPunct="0">
              <a:spcBef>
                <a:spcPct val="0"/>
              </a:spcBef>
              <a:spcAft>
                <a:spcPct val="0"/>
              </a:spcAft>
              <a:buClrTx/>
              <a:buSzTx/>
              <a:buFontTx/>
              <a:buChar char="•"/>
              <a:tabLst/>
            </a:pPr>
            <a:r>
              <a:rPr kumimoji="0" lang="tr-TR" altLang="tr-TR" sz="1600" u="none" strike="noStrike" cap="none" normalizeH="0" baseline="0" dirty="0">
                <a:ln>
                  <a:noFill/>
                </a:ln>
                <a:solidFill>
                  <a:srgbClr val="000000"/>
                </a:solidFill>
                <a:effectLst/>
                <a:latin typeface="+mj-lt"/>
              </a:rPr>
              <a:t>Süreçler izleniyor, belgeleniyor, iyileştiriliyor.</a:t>
            </a:r>
          </a:p>
          <a:p>
            <a:pPr marL="0" marR="0" lvl="0" indent="0" algn="l" defTabSz="914400" rtl="0" eaLnBrk="0" fontAlgn="base" latinLnBrk="0" hangingPunct="0">
              <a:spcBef>
                <a:spcPct val="0"/>
              </a:spcBef>
              <a:spcAft>
                <a:spcPct val="0"/>
              </a:spcAft>
              <a:buClrTx/>
              <a:buSzTx/>
              <a:tabLst/>
            </a:pPr>
            <a:endParaRPr kumimoji="0" lang="tr-TR" altLang="tr-TR" sz="1600" u="none" strike="noStrike" cap="none" normalizeH="0" baseline="0" dirty="0">
              <a:ln>
                <a:noFill/>
              </a:ln>
              <a:solidFill>
                <a:srgbClr val="000000"/>
              </a:solidFill>
              <a:effectLst/>
              <a:latin typeface="+mj-lt"/>
            </a:endParaRPr>
          </a:p>
          <a:p>
            <a:pPr marL="0" marR="0" lvl="0" indent="0" algn="l" defTabSz="914400" rtl="0" eaLnBrk="0" fontAlgn="base" latinLnBrk="0" hangingPunct="0">
              <a:spcBef>
                <a:spcPct val="0"/>
              </a:spcBef>
              <a:spcAft>
                <a:spcPct val="0"/>
              </a:spcAft>
              <a:buClrTx/>
              <a:buSzTx/>
              <a:buFontTx/>
              <a:buNone/>
              <a:tabLst/>
            </a:pPr>
            <a:r>
              <a:rPr kumimoji="0" lang="tr-TR" altLang="tr-TR" sz="1600" b="1" u="sng" strike="noStrike" cap="none" normalizeH="0" baseline="0" dirty="0">
                <a:ln>
                  <a:noFill/>
                </a:ln>
                <a:solidFill>
                  <a:srgbClr val="000000"/>
                </a:solidFill>
                <a:effectLst/>
                <a:latin typeface="+mj-lt"/>
              </a:rPr>
              <a:t>Dokümantasyon ve Üniversiteye Katma Değer</a:t>
            </a:r>
            <a:endParaRPr kumimoji="0" lang="tr-TR" altLang="tr-TR" sz="1600" b="1" u="sng" strike="noStrike" cap="none" normalizeH="0" baseline="0" dirty="0">
              <a:ln>
                <a:noFill/>
              </a:ln>
              <a:solidFill>
                <a:schemeClr val="tx1"/>
              </a:solidFill>
              <a:effectLst/>
              <a:latin typeface="+mj-lt"/>
            </a:endParaRPr>
          </a:p>
          <a:p>
            <a:pPr marL="0" marR="0" lvl="0" indent="0" algn="l" defTabSz="914400" rtl="0" eaLnBrk="0" fontAlgn="base" latinLnBrk="0" hangingPunct="0">
              <a:spcBef>
                <a:spcPct val="0"/>
              </a:spcBef>
              <a:spcAft>
                <a:spcPct val="0"/>
              </a:spcAft>
              <a:buClrTx/>
              <a:buSzTx/>
              <a:buFontTx/>
              <a:buChar char="•"/>
              <a:tabLst/>
            </a:pPr>
            <a:r>
              <a:rPr kumimoji="0" lang="tr-TR" altLang="tr-TR" sz="1600" u="none" strike="noStrike" cap="none" normalizeH="0" baseline="0" dirty="0">
                <a:ln>
                  <a:noFill/>
                </a:ln>
                <a:solidFill>
                  <a:srgbClr val="000000"/>
                </a:solidFill>
                <a:effectLst/>
                <a:latin typeface="+mj-lt"/>
              </a:rPr>
              <a:t>Yönerge ve yönetmelikler güncellendi. </a:t>
            </a:r>
          </a:p>
          <a:p>
            <a:pPr marL="0" marR="0" lvl="0" indent="0" algn="l" defTabSz="914400" rtl="0" eaLnBrk="0" fontAlgn="base" latinLnBrk="0" hangingPunct="0">
              <a:spcBef>
                <a:spcPct val="0"/>
              </a:spcBef>
              <a:spcAft>
                <a:spcPct val="0"/>
              </a:spcAft>
              <a:buClrTx/>
              <a:buSzTx/>
              <a:buFontTx/>
              <a:buChar char="•"/>
              <a:tabLst/>
            </a:pPr>
            <a:r>
              <a:rPr lang="tr-TR" altLang="tr-TR" sz="1600" dirty="0">
                <a:solidFill>
                  <a:srgbClr val="000000"/>
                </a:solidFill>
                <a:latin typeface="+mj-lt"/>
              </a:rPr>
              <a:t>Akademik Teşvik ve Performans Değerlendirme,</a:t>
            </a:r>
          </a:p>
          <a:p>
            <a:pPr marL="0" marR="0" lvl="0" indent="0" algn="l" defTabSz="914400" rtl="0" eaLnBrk="0" fontAlgn="base" latinLnBrk="0" hangingPunct="0">
              <a:spcBef>
                <a:spcPct val="0"/>
              </a:spcBef>
              <a:spcAft>
                <a:spcPct val="0"/>
              </a:spcAft>
              <a:buClrTx/>
              <a:buSzTx/>
              <a:buFontTx/>
              <a:buChar char="•"/>
              <a:tabLst/>
            </a:pPr>
            <a:r>
              <a:rPr kumimoji="0" lang="tr-TR" altLang="tr-TR" sz="1600" u="none" strike="noStrike" cap="none" normalizeH="0" baseline="0" dirty="0">
                <a:ln>
                  <a:noFill/>
                </a:ln>
                <a:solidFill>
                  <a:srgbClr val="000000"/>
                </a:solidFill>
                <a:effectLst/>
                <a:latin typeface="+mj-lt"/>
              </a:rPr>
              <a:t>Ders Yükü ve Ek Ders Ücret</a:t>
            </a:r>
            <a:r>
              <a:rPr lang="tr-TR" altLang="tr-TR" sz="1600" dirty="0">
                <a:solidFill>
                  <a:srgbClr val="000000"/>
                </a:solidFill>
                <a:latin typeface="+mj-lt"/>
              </a:rPr>
              <a:t>leri,</a:t>
            </a:r>
          </a:p>
          <a:p>
            <a:pPr marL="0" marR="0" lvl="0" indent="0" algn="l" defTabSz="914400" rtl="0" eaLnBrk="0" fontAlgn="base" latinLnBrk="0" hangingPunct="0">
              <a:spcBef>
                <a:spcPct val="0"/>
              </a:spcBef>
              <a:spcAft>
                <a:spcPct val="0"/>
              </a:spcAft>
              <a:buClrTx/>
              <a:buSzTx/>
              <a:buFontTx/>
              <a:buChar char="•"/>
              <a:tabLst/>
            </a:pPr>
            <a:r>
              <a:rPr kumimoji="0" lang="tr-TR" altLang="tr-TR" sz="1600" u="none" strike="noStrike" cap="none" normalizeH="0" baseline="0" dirty="0">
                <a:ln>
                  <a:noFill/>
                </a:ln>
                <a:solidFill>
                  <a:srgbClr val="000000"/>
                </a:solidFill>
                <a:effectLst/>
                <a:latin typeface="+mj-lt"/>
              </a:rPr>
              <a:t>Yurt İçi/Yurt Dışı Harcırah,</a:t>
            </a:r>
          </a:p>
          <a:p>
            <a:pPr marL="0" marR="0" lvl="0" indent="0" algn="l" defTabSz="914400" rtl="0" eaLnBrk="0" fontAlgn="base" latinLnBrk="0" hangingPunct="0">
              <a:spcBef>
                <a:spcPct val="0"/>
              </a:spcBef>
              <a:spcAft>
                <a:spcPct val="0"/>
              </a:spcAft>
              <a:buClrTx/>
              <a:buSzTx/>
              <a:buFontTx/>
              <a:buChar char="•"/>
              <a:tabLst/>
            </a:pPr>
            <a:r>
              <a:rPr lang="tr-TR" altLang="tr-TR" sz="1600" dirty="0">
                <a:solidFill>
                  <a:srgbClr val="000000"/>
                </a:solidFill>
                <a:latin typeface="+mj-lt"/>
              </a:rPr>
              <a:t>Bilimsel ve Sanatsal Etkinliklere Katılım Desteği</a:t>
            </a:r>
          </a:p>
          <a:p>
            <a:pPr marL="0" marR="0" lvl="0" indent="0" algn="l" defTabSz="914400" rtl="0" eaLnBrk="0" fontAlgn="base" latinLnBrk="0" hangingPunct="0">
              <a:spcBef>
                <a:spcPct val="0"/>
              </a:spcBef>
              <a:spcAft>
                <a:spcPct val="0"/>
              </a:spcAft>
              <a:buClrTx/>
              <a:buSzTx/>
              <a:buFontTx/>
              <a:buChar char="•"/>
              <a:tabLst/>
            </a:pPr>
            <a:r>
              <a:rPr kumimoji="0" lang="tr-TR" altLang="tr-TR" sz="1600" u="none" strike="noStrike" cap="none" normalizeH="0" baseline="0" dirty="0">
                <a:ln>
                  <a:noFill/>
                </a:ln>
                <a:solidFill>
                  <a:srgbClr val="000000"/>
                </a:solidFill>
                <a:effectLst/>
                <a:latin typeface="+mj-lt"/>
              </a:rPr>
              <a:t>Dil Tazminatı</a:t>
            </a:r>
          </a:p>
          <a:p>
            <a:pPr marL="0" marR="0" lvl="0" indent="0" algn="l" defTabSz="914400" rtl="0" eaLnBrk="0" fontAlgn="base" latinLnBrk="0" hangingPunct="0">
              <a:spcBef>
                <a:spcPct val="0"/>
              </a:spcBef>
              <a:spcAft>
                <a:spcPct val="0"/>
              </a:spcAft>
              <a:buClrTx/>
              <a:buSzTx/>
              <a:buFontTx/>
              <a:buChar char="•"/>
              <a:tabLst/>
            </a:pPr>
            <a:endParaRPr kumimoji="0" lang="tr-TR" altLang="tr-TR" sz="1600" u="none" strike="noStrike" cap="none" normalizeH="0" baseline="0" dirty="0">
              <a:ln>
                <a:noFill/>
              </a:ln>
              <a:solidFill>
                <a:srgbClr val="000000"/>
              </a:solidFill>
              <a:effectLst/>
              <a:latin typeface="+mj-lt"/>
            </a:endParaRPr>
          </a:p>
          <a:p>
            <a:pPr marL="0" marR="0" lvl="0" indent="0" algn="l" defTabSz="914400" rtl="0" eaLnBrk="0" fontAlgn="base" latinLnBrk="0" hangingPunct="0">
              <a:spcBef>
                <a:spcPct val="0"/>
              </a:spcBef>
              <a:spcAft>
                <a:spcPct val="0"/>
              </a:spcAft>
              <a:buClrTx/>
              <a:buSzTx/>
              <a:buFontTx/>
              <a:buNone/>
              <a:tabLst/>
            </a:pPr>
            <a:r>
              <a:rPr kumimoji="0" lang="tr-TR" altLang="tr-TR" sz="1600" b="1" u="sng" strike="noStrike" cap="none" normalizeH="0" baseline="0" dirty="0">
                <a:ln>
                  <a:noFill/>
                </a:ln>
                <a:solidFill>
                  <a:srgbClr val="000000"/>
                </a:solidFill>
                <a:effectLst/>
                <a:latin typeface="+mj-lt"/>
              </a:rPr>
              <a:t>Öğrenci Katılımı</a:t>
            </a:r>
            <a:endParaRPr kumimoji="0" lang="tr-TR" altLang="tr-TR" sz="1600" b="1" u="sng" strike="noStrike" cap="none" normalizeH="0" baseline="0" dirty="0">
              <a:ln>
                <a:noFill/>
              </a:ln>
              <a:solidFill>
                <a:schemeClr val="tx1"/>
              </a:solidFill>
              <a:effectLst/>
              <a:latin typeface="+mj-lt"/>
            </a:endParaRPr>
          </a:p>
          <a:p>
            <a:pPr marL="0" marR="0" lvl="0" indent="0" algn="l" defTabSz="914400" rtl="0" eaLnBrk="0" fontAlgn="base" latinLnBrk="0" hangingPunct="0">
              <a:spcBef>
                <a:spcPct val="0"/>
              </a:spcBef>
              <a:spcAft>
                <a:spcPct val="0"/>
              </a:spcAft>
              <a:buClrTx/>
              <a:buSzTx/>
              <a:buFontTx/>
              <a:buChar char="•"/>
              <a:tabLst/>
            </a:pPr>
            <a:r>
              <a:rPr kumimoji="0" lang="tr-TR" altLang="tr-TR" sz="1600" u="none" strike="noStrike" cap="none" normalizeH="0" baseline="0" dirty="0">
                <a:ln>
                  <a:noFill/>
                </a:ln>
                <a:solidFill>
                  <a:srgbClr val="000000"/>
                </a:solidFill>
                <a:effectLst/>
                <a:latin typeface="+mj-lt"/>
              </a:rPr>
              <a:t>Öğrenci Dekanlığı kuruldu ve Konsey güçlendirildi.</a:t>
            </a:r>
          </a:p>
          <a:p>
            <a:pPr marL="0" marR="0" lvl="0" indent="0" algn="l" defTabSz="914400" rtl="0" eaLnBrk="0" fontAlgn="base" latinLnBrk="0" hangingPunct="0">
              <a:spcBef>
                <a:spcPct val="0"/>
              </a:spcBef>
              <a:spcAft>
                <a:spcPct val="0"/>
              </a:spcAft>
              <a:buClrTx/>
              <a:buSzTx/>
              <a:buFontTx/>
              <a:buChar char="•"/>
              <a:tabLst/>
            </a:pPr>
            <a:endParaRPr kumimoji="0" lang="tr-TR" altLang="tr-TR" sz="1600" u="none" strike="noStrike" cap="none" normalizeH="0" baseline="0" dirty="0">
              <a:ln>
                <a:noFill/>
              </a:ln>
              <a:solidFill>
                <a:srgbClr val="000000"/>
              </a:solidFill>
              <a:effectLst/>
              <a:latin typeface="+mj-lt"/>
            </a:endParaRPr>
          </a:p>
          <a:p>
            <a:pPr marL="0" marR="0" lvl="0" indent="0" algn="l" defTabSz="914400" rtl="0" eaLnBrk="0" fontAlgn="base" latinLnBrk="0" hangingPunct="0">
              <a:spcBef>
                <a:spcPct val="0"/>
              </a:spcBef>
              <a:spcAft>
                <a:spcPct val="0"/>
              </a:spcAft>
              <a:buClrTx/>
              <a:buSzTx/>
              <a:buFontTx/>
              <a:buNone/>
              <a:tabLst/>
            </a:pPr>
            <a:r>
              <a:rPr kumimoji="0" lang="tr-TR" altLang="tr-TR" sz="1600" b="1" u="sng" strike="noStrike" cap="none" normalizeH="0" baseline="0" dirty="0">
                <a:ln>
                  <a:noFill/>
                </a:ln>
                <a:solidFill>
                  <a:srgbClr val="000000"/>
                </a:solidFill>
                <a:effectLst/>
                <a:latin typeface="+mj-lt"/>
              </a:rPr>
              <a:t>Eğitim-Öğretim</a:t>
            </a:r>
            <a:endParaRPr kumimoji="0" lang="tr-TR" altLang="tr-TR" sz="1600" b="1" u="sng" strike="noStrike" cap="none" normalizeH="0" baseline="0" dirty="0">
              <a:ln>
                <a:noFill/>
              </a:ln>
              <a:solidFill>
                <a:schemeClr val="tx1"/>
              </a:solidFill>
              <a:effectLst/>
              <a:latin typeface="+mj-lt"/>
            </a:endParaRPr>
          </a:p>
          <a:p>
            <a:pPr marL="0" marR="0" lvl="0" indent="0" algn="l" defTabSz="914400" rtl="0" eaLnBrk="0" fontAlgn="base" latinLnBrk="0" hangingPunct="0">
              <a:spcBef>
                <a:spcPct val="0"/>
              </a:spcBef>
              <a:spcAft>
                <a:spcPct val="0"/>
              </a:spcAft>
              <a:buClrTx/>
              <a:buSzTx/>
              <a:buFontTx/>
              <a:buChar char="•"/>
              <a:tabLst/>
            </a:pPr>
            <a:r>
              <a:rPr kumimoji="0" lang="tr-TR" altLang="tr-TR" sz="1600" u="none" strike="noStrike" cap="none" normalizeH="0" baseline="0" dirty="0">
                <a:ln>
                  <a:noFill/>
                </a:ln>
                <a:solidFill>
                  <a:srgbClr val="000000"/>
                </a:solidFill>
                <a:effectLst/>
                <a:latin typeface="+mj-lt"/>
              </a:rPr>
              <a:t>Öğrenci merkezli, öğrenme çıktısı odaklı.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4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400" b="0" i="0" u="none" strike="noStrike" cap="none" normalizeH="0" baseline="0" dirty="0">
              <a:ln>
                <a:noFill/>
              </a:ln>
              <a:solidFill>
                <a:schemeClr val="tx1"/>
              </a:solidFill>
              <a:effectLst/>
              <a:latin typeface="Arial" panose="020B0604020202020204" pitchFamily="34" charset="0"/>
            </a:endParaRPr>
          </a:p>
        </p:txBody>
      </p:sp>
      <p:pic>
        <p:nvPicPr>
          <p:cNvPr id="11" name="Resim 10" descr="oditoryum, iç mekan, kişi, şahıs, tiyatro içeren bir resim&#10;&#10;Yapay zeka tarafından oluşturulmuş içerik yanlış olabilir.">
            <a:extLst>
              <a:ext uri="{FF2B5EF4-FFF2-40B4-BE49-F238E27FC236}">
                <a16:creationId xmlns:a16="http://schemas.microsoft.com/office/drawing/2014/main" id="{7328885C-70E8-FB52-BED6-368D7124A06F}"/>
              </a:ext>
            </a:extLst>
          </p:cNvPr>
          <p:cNvPicPr>
            <a:picLocks noChangeAspect="1"/>
          </p:cNvPicPr>
          <p:nvPr/>
        </p:nvPicPr>
        <p:blipFill>
          <a:blip r:embed="rId5"/>
          <a:stretch>
            <a:fillRect/>
          </a:stretch>
        </p:blipFill>
        <p:spPr>
          <a:xfrm>
            <a:off x="8536142" y="3360314"/>
            <a:ext cx="3174706" cy="2116470"/>
          </a:xfrm>
          <a:prstGeom prst="rect">
            <a:avLst/>
          </a:prstGeom>
        </p:spPr>
      </p:pic>
      <p:pic>
        <p:nvPicPr>
          <p:cNvPr id="12" name="Resim 11" descr="iç mekan, giyim, Konferans salonu, Toplantı içeren bir resim&#10;&#10;Yapay zeka tarafından oluşturulmuş içerik yanlış olabilir.">
            <a:extLst>
              <a:ext uri="{FF2B5EF4-FFF2-40B4-BE49-F238E27FC236}">
                <a16:creationId xmlns:a16="http://schemas.microsoft.com/office/drawing/2014/main" id="{8BA96AC1-D551-2E37-7258-D86935007EDB}"/>
              </a:ext>
            </a:extLst>
          </p:cNvPr>
          <p:cNvPicPr>
            <a:picLocks noChangeAspect="1"/>
          </p:cNvPicPr>
          <p:nvPr/>
        </p:nvPicPr>
        <p:blipFill>
          <a:blip r:embed="rId6"/>
          <a:stretch>
            <a:fillRect/>
          </a:stretch>
        </p:blipFill>
        <p:spPr>
          <a:xfrm>
            <a:off x="6805431" y="1052185"/>
            <a:ext cx="3304712" cy="2203141"/>
          </a:xfrm>
          <a:prstGeom prst="rect">
            <a:avLst/>
          </a:prstGeom>
        </p:spPr>
      </p:pic>
    </p:spTree>
    <p:extLst>
      <p:ext uri="{BB962C8B-B14F-4D97-AF65-F5344CB8AC3E}">
        <p14:creationId xmlns:p14="http://schemas.microsoft.com/office/powerpoint/2010/main" val="484391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EB5CB-66C0-B6F1-44B1-F8D640EC253F}"/>
            </a:ext>
          </a:extLst>
        </p:cNvPr>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D9844F03-2062-0CBB-71FB-CC950E593FBE}"/>
              </a:ext>
            </a:extLst>
          </p:cNvPr>
          <p:cNvPicPr>
            <a:picLocks noGrp="1" noChangeAspect="1"/>
          </p:cNvPicPr>
          <p:nvPr>
            <p:ph idx="1"/>
          </p:nvPr>
        </p:nvPicPr>
        <p:blipFill>
          <a:blip r:embed="rId2"/>
          <a:stretch>
            <a:fillRect/>
          </a:stretch>
        </p:blipFill>
        <p:spPr>
          <a:xfrm>
            <a:off x="0" y="306447"/>
            <a:ext cx="12193555" cy="6551553"/>
          </a:xfrm>
        </p:spPr>
      </p:pic>
      <p:sp>
        <p:nvSpPr>
          <p:cNvPr id="3" name="Slayt Numarası Yer Tutucusu 10">
            <a:extLst>
              <a:ext uri="{FF2B5EF4-FFF2-40B4-BE49-F238E27FC236}">
                <a16:creationId xmlns:a16="http://schemas.microsoft.com/office/drawing/2014/main" id="{F2DDF2C5-8C0E-E8E4-8897-320CDB325F49}"/>
              </a:ext>
            </a:extLst>
          </p:cNvPr>
          <p:cNvSpPr>
            <a:spLocks noGrp="1"/>
          </p:cNvSpPr>
          <p:nvPr>
            <p:ph type="sldNum" sz="quarter" idx="12"/>
          </p:nvPr>
        </p:nvSpPr>
        <p:spPr>
          <a:xfrm>
            <a:off x="11296650" y="6279272"/>
            <a:ext cx="743667" cy="365125"/>
          </a:xfrm>
        </p:spPr>
        <p:txBody>
          <a:bodyPr/>
          <a:lstStyle/>
          <a:p>
            <a:endParaRPr lang="tr-TR" sz="1600" dirty="0">
              <a:solidFill>
                <a:schemeClr val="bg1"/>
              </a:solidFill>
              <a:latin typeface="Taviraj" pitchFamily="2" charset="-34"/>
              <a:cs typeface="Taviraj" pitchFamily="2" charset="-34"/>
            </a:endParaRPr>
          </a:p>
        </p:txBody>
      </p:sp>
      <p:sp>
        <p:nvSpPr>
          <p:cNvPr id="9" name="Başlık 8">
            <a:extLst>
              <a:ext uri="{FF2B5EF4-FFF2-40B4-BE49-F238E27FC236}">
                <a16:creationId xmlns:a16="http://schemas.microsoft.com/office/drawing/2014/main" id="{94272435-968D-47CB-AA74-3E62B29C2872}"/>
              </a:ext>
            </a:extLst>
          </p:cNvPr>
          <p:cNvSpPr>
            <a:spLocks noGrp="1"/>
          </p:cNvSpPr>
          <p:nvPr>
            <p:ph type="title"/>
          </p:nvPr>
        </p:nvSpPr>
        <p:spPr>
          <a:xfrm>
            <a:off x="541867" y="1855010"/>
            <a:ext cx="8885221" cy="3631390"/>
          </a:xfrm>
        </p:spPr>
        <p:txBody>
          <a:bodyPr>
            <a:normAutofit/>
          </a:bodyPr>
          <a:lstStyle/>
          <a:p>
            <a:br>
              <a:rPr lang="tr-TR" sz="3600" b="1" dirty="0">
                <a:latin typeface="+mn-lt"/>
              </a:rPr>
            </a:br>
            <a:endParaRPr lang="tr-TR" sz="3600" b="1" dirty="0">
              <a:solidFill>
                <a:schemeClr val="accent1">
                  <a:lumMod val="75000"/>
                </a:schemeClr>
              </a:solidFill>
              <a:latin typeface="+mn-lt"/>
            </a:endParaRPr>
          </a:p>
        </p:txBody>
      </p:sp>
      <p:sp>
        <p:nvSpPr>
          <p:cNvPr id="2" name="Başlık 8">
            <a:extLst>
              <a:ext uri="{FF2B5EF4-FFF2-40B4-BE49-F238E27FC236}">
                <a16:creationId xmlns:a16="http://schemas.microsoft.com/office/drawing/2014/main" id="{51D1186B-7868-DD8F-33E8-BC783407760B}"/>
              </a:ext>
            </a:extLst>
          </p:cNvPr>
          <p:cNvSpPr txBox="1">
            <a:spLocks/>
          </p:cNvSpPr>
          <p:nvPr/>
        </p:nvSpPr>
        <p:spPr>
          <a:xfrm>
            <a:off x="541865" y="49969"/>
            <a:ext cx="11445838" cy="161688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200"/>
              </a:spcBef>
              <a:spcAft>
                <a:spcPts val="1200"/>
              </a:spcAft>
            </a:pPr>
            <a:br>
              <a:rPr lang="tr-TR" sz="3200" b="1" dirty="0">
                <a:solidFill>
                  <a:srgbClr val="0019C3"/>
                </a:solidFill>
                <a:latin typeface="Maison Neue Extended" panose="020B0505040000000000" pitchFamily="34" charset="77"/>
              </a:rPr>
            </a:br>
            <a:r>
              <a:rPr lang="tr-TR" sz="3100" b="1" dirty="0">
                <a:solidFill>
                  <a:srgbClr val="0019C3"/>
                </a:solidFill>
                <a:latin typeface="Maison Neue Extended" panose="020B0505040000000000" pitchFamily="34" charset="77"/>
              </a:rPr>
              <a:t>Bütünleşik Kalite Yönetimi ve Dijital Dönüşüm Koordinasyon Kurulu </a:t>
            </a:r>
            <a:r>
              <a:rPr lang="tr-TR" sz="3600" b="1" dirty="0">
                <a:solidFill>
                  <a:srgbClr val="0019C3"/>
                </a:solidFill>
                <a:latin typeface="Maison Neue Extended" panose="020B0505040000000000" pitchFamily="34" charset="77"/>
              </a:rPr>
              <a:t>(KADİD)</a:t>
            </a:r>
          </a:p>
        </p:txBody>
      </p:sp>
      <p:sp>
        <p:nvSpPr>
          <p:cNvPr id="10" name="Başlık 8">
            <a:extLst>
              <a:ext uri="{FF2B5EF4-FFF2-40B4-BE49-F238E27FC236}">
                <a16:creationId xmlns:a16="http://schemas.microsoft.com/office/drawing/2014/main" id="{DD7B6230-AB10-CAA5-86D5-1130136D709D}"/>
              </a:ext>
            </a:extLst>
          </p:cNvPr>
          <p:cNvSpPr txBox="1">
            <a:spLocks/>
          </p:cNvSpPr>
          <p:nvPr/>
        </p:nvSpPr>
        <p:spPr>
          <a:xfrm>
            <a:off x="541867" y="4191641"/>
            <a:ext cx="9037621" cy="91824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tr-TR" sz="3600" b="1" dirty="0">
                <a:latin typeface="+mn-lt"/>
              </a:rPr>
            </a:br>
            <a:endParaRPr lang="tr-TR" sz="3600" b="1" dirty="0">
              <a:solidFill>
                <a:schemeClr val="accent1">
                  <a:lumMod val="75000"/>
                </a:schemeClr>
              </a:solidFill>
              <a:latin typeface="+mn-lt"/>
            </a:endParaRPr>
          </a:p>
        </p:txBody>
      </p:sp>
      <p:sp>
        <p:nvSpPr>
          <p:cNvPr id="6" name="Rectangle 1">
            <a:extLst>
              <a:ext uri="{FF2B5EF4-FFF2-40B4-BE49-F238E27FC236}">
                <a16:creationId xmlns:a16="http://schemas.microsoft.com/office/drawing/2014/main" id="{9D891087-0BC2-AFF0-3BCC-33C682B30EBA}"/>
              </a:ext>
            </a:extLst>
          </p:cNvPr>
          <p:cNvSpPr>
            <a:spLocks noChangeArrowheads="1"/>
          </p:cNvSpPr>
          <p:nvPr/>
        </p:nvSpPr>
        <p:spPr bwMode="auto">
          <a:xfrm rot="10800000" flipV="1">
            <a:off x="541865" y="1804753"/>
            <a:ext cx="10315560" cy="168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tr-TR" altLang="tr-TR" sz="1400" b="1" u="none" strike="noStrike" cap="none" normalizeH="0" baseline="0" dirty="0">
                <a:ln>
                  <a:noFill/>
                </a:ln>
                <a:solidFill>
                  <a:srgbClr val="000000"/>
                </a:solidFill>
                <a:effectLst/>
                <a:latin typeface="Maison Neue Extended" panose="020B0505040000000000" pitchFamily="34" charset="77"/>
              </a:rPr>
              <a:t>Haliç Üniversitesi’nde Kalite Odaklı Kurumsal Dönüşüm</a:t>
            </a:r>
          </a:p>
          <a:p>
            <a:pPr marL="0" marR="0" lvl="0" indent="0" algn="just" defTabSz="914400" rtl="0" eaLnBrk="0" fontAlgn="base" latinLnBrk="0" hangingPunct="0">
              <a:lnSpc>
                <a:spcPct val="150000"/>
              </a:lnSpc>
              <a:spcBef>
                <a:spcPct val="0"/>
              </a:spcBef>
              <a:spcAft>
                <a:spcPct val="0"/>
              </a:spcAft>
              <a:buClrTx/>
              <a:buSzTx/>
              <a:buFontTx/>
              <a:buNone/>
              <a:tabLst/>
            </a:pPr>
            <a:r>
              <a:rPr lang="tr-TR" altLang="tr-TR" sz="1400" dirty="0">
                <a:solidFill>
                  <a:srgbClr val="000000"/>
                </a:solidFill>
                <a:latin typeface="Maison Neue Extended Light" panose="020B0305040000000000" pitchFamily="34" charset="77"/>
              </a:rPr>
              <a:t>Kadid üst kurulu olarak 2024 Mayıs ve 2025 Mayıs tarihleri arasında 10 faz raporu ve 30’dan fazla toplantılarla beraber süreci üniversite geneline yayma konusunda gayretle çalışmıştır. </a:t>
            </a:r>
          </a:p>
          <a:p>
            <a:pPr marL="0" marR="0" lvl="0" indent="0" algn="just" defTabSz="914400" rtl="0" eaLnBrk="0" fontAlgn="base" latinLnBrk="0" hangingPunct="0">
              <a:lnSpc>
                <a:spcPct val="150000"/>
              </a:lnSpc>
              <a:spcBef>
                <a:spcPct val="0"/>
              </a:spcBef>
              <a:spcAft>
                <a:spcPct val="0"/>
              </a:spcAft>
              <a:buClrTx/>
              <a:buSzTx/>
              <a:buFontTx/>
              <a:buNone/>
              <a:tabLst/>
            </a:pPr>
            <a:r>
              <a:rPr lang="tr-TR" altLang="tr-TR" sz="1400" dirty="0">
                <a:solidFill>
                  <a:srgbClr val="000000"/>
                </a:solidFill>
                <a:latin typeface="Maison Neue Extended Light" panose="020B0305040000000000" pitchFamily="34" charset="77"/>
              </a:rPr>
              <a:t>Tüm Mevzuat, Formlar, Eğitim Öğretim alanındaki iyileştirmeler ve akademik idari birimlere güncellemelerin entegre süreci.</a:t>
            </a:r>
            <a:endParaRPr kumimoji="0" lang="tr-TR" altLang="tr-TR" sz="1400" u="none" strike="noStrike" cap="none" normalizeH="0" baseline="0" dirty="0">
              <a:ln>
                <a:noFill/>
              </a:ln>
              <a:solidFill>
                <a:srgbClr val="000000"/>
              </a:solidFill>
              <a:effectLst/>
              <a:latin typeface="Maison Neue Extended Light" panose="020B0305040000000000" pitchFamily="34" charset="77"/>
            </a:endParaRPr>
          </a:p>
        </p:txBody>
      </p:sp>
      <p:pic>
        <p:nvPicPr>
          <p:cNvPr id="11" name="Resim 10" descr="iç mekan, giyim, ofis binası, kişi, şahıs içeren bir resim&#10;&#10;Yapay zeka tarafından oluşturulmuş içerik yanlış olabilir.">
            <a:extLst>
              <a:ext uri="{FF2B5EF4-FFF2-40B4-BE49-F238E27FC236}">
                <a16:creationId xmlns:a16="http://schemas.microsoft.com/office/drawing/2014/main" id="{83E57FFA-7F5E-94ED-C96E-2316D8BA259C}"/>
              </a:ext>
            </a:extLst>
          </p:cNvPr>
          <p:cNvPicPr>
            <a:picLocks noChangeAspect="1"/>
          </p:cNvPicPr>
          <p:nvPr/>
        </p:nvPicPr>
        <p:blipFill>
          <a:blip r:embed="rId3"/>
          <a:stretch>
            <a:fillRect/>
          </a:stretch>
        </p:blipFill>
        <p:spPr>
          <a:xfrm>
            <a:off x="7988033" y="3857872"/>
            <a:ext cx="2878110" cy="2332347"/>
          </a:xfrm>
          <a:prstGeom prst="rect">
            <a:avLst/>
          </a:prstGeom>
        </p:spPr>
      </p:pic>
      <p:pic>
        <p:nvPicPr>
          <p:cNvPr id="15" name="Resim 14" descr="iç mekan, ofis binası, Konferans salonu, duvar içeren bir resim&#10;&#10;Yapay zeka tarafından oluşturulmuş içerik yanlış olabilir.">
            <a:extLst>
              <a:ext uri="{FF2B5EF4-FFF2-40B4-BE49-F238E27FC236}">
                <a16:creationId xmlns:a16="http://schemas.microsoft.com/office/drawing/2014/main" id="{F6F8E525-02BC-020E-B79F-2BB96577F94B}"/>
              </a:ext>
            </a:extLst>
          </p:cNvPr>
          <p:cNvPicPr>
            <a:picLocks noChangeAspect="1"/>
          </p:cNvPicPr>
          <p:nvPr/>
        </p:nvPicPr>
        <p:blipFill>
          <a:blip r:embed="rId4"/>
          <a:stretch>
            <a:fillRect/>
          </a:stretch>
        </p:blipFill>
        <p:spPr>
          <a:xfrm>
            <a:off x="632603" y="3818115"/>
            <a:ext cx="3120903" cy="2332347"/>
          </a:xfrm>
          <a:prstGeom prst="rect">
            <a:avLst/>
          </a:prstGeom>
        </p:spPr>
      </p:pic>
      <p:pic>
        <p:nvPicPr>
          <p:cNvPr id="17" name="Resim 16" descr="iç mekan, ofis binası, mobilya, kişi, şahıs içeren bir resim&#10;&#10;Yapay zeka tarafından oluşturulmuş içerik yanlış olabilir.">
            <a:extLst>
              <a:ext uri="{FF2B5EF4-FFF2-40B4-BE49-F238E27FC236}">
                <a16:creationId xmlns:a16="http://schemas.microsoft.com/office/drawing/2014/main" id="{286CA5DE-EE10-D277-7DC6-0260E3AF463F}"/>
              </a:ext>
            </a:extLst>
          </p:cNvPr>
          <p:cNvPicPr>
            <a:picLocks noChangeAspect="1"/>
          </p:cNvPicPr>
          <p:nvPr/>
        </p:nvPicPr>
        <p:blipFill>
          <a:blip r:embed="rId5"/>
          <a:stretch>
            <a:fillRect/>
          </a:stretch>
        </p:blipFill>
        <p:spPr>
          <a:xfrm>
            <a:off x="3920029" y="3839853"/>
            <a:ext cx="3892764" cy="2332347"/>
          </a:xfrm>
          <a:prstGeom prst="rect">
            <a:avLst/>
          </a:prstGeom>
        </p:spPr>
      </p:pic>
    </p:spTree>
    <p:extLst>
      <p:ext uri="{BB962C8B-B14F-4D97-AF65-F5344CB8AC3E}">
        <p14:creationId xmlns:p14="http://schemas.microsoft.com/office/powerpoint/2010/main" val="1634799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C2B7870-2272-F65A-70F2-B51B4593B6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3EEBA6-77C1-9210-EB1C-79FEB483EC97}"/>
              </a:ext>
            </a:extLst>
          </p:cNvPr>
          <p:cNvSpPr txBox="1"/>
          <p:nvPr/>
        </p:nvSpPr>
        <p:spPr>
          <a:xfrm>
            <a:off x="2042415" y="1395747"/>
            <a:ext cx="7206688" cy="923330"/>
          </a:xfrm>
          <a:prstGeom prst="rect">
            <a:avLst/>
          </a:prstGeom>
          <a:noFill/>
        </p:spPr>
        <p:txBody>
          <a:bodyPr wrap="square" rtlCol="0">
            <a:spAutoFit/>
          </a:bodyPr>
          <a:lstStyle/>
          <a:p>
            <a:r>
              <a:rPr lang="tr-TR" b="1" dirty="0">
                <a:solidFill>
                  <a:srgbClr val="0817B9"/>
                </a:solidFill>
                <a:latin typeface="Poppins" pitchFamily="2" charset="77"/>
                <a:cs typeface="Poppins" pitchFamily="2" charset="77"/>
              </a:rPr>
              <a:t>KALİTE VE AKREDİTASYON KOMİSYONU</a:t>
            </a:r>
            <a:endParaRPr lang="en-US" b="1" dirty="0">
              <a:solidFill>
                <a:srgbClr val="0817B9"/>
              </a:solidFill>
              <a:latin typeface="Poppins" pitchFamily="2" charset="77"/>
              <a:cs typeface="Poppins" pitchFamily="2" charset="77"/>
            </a:endParaRPr>
          </a:p>
          <a:p>
            <a:endParaRPr lang="en-US" b="1" dirty="0">
              <a:solidFill>
                <a:srgbClr val="0817B9"/>
              </a:solidFill>
              <a:latin typeface="Poppins" pitchFamily="2" charset="77"/>
              <a:cs typeface="Poppins" pitchFamily="2" charset="77"/>
            </a:endParaRPr>
          </a:p>
          <a:p>
            <a:r>
              <a:rPr lang="en-TR" dirty="0"/>
              <a:t> </a:t>
            </a:r>
          </a:p>
        </p:txBody>
      </p:sp>
      <p:sp>
        <p:nvSpPr>
          <p:cNvPr id="7" name="TextBox 6">
            <a:extLst>
              <a:ext uri="{FF2B5EF4-FFF2-40B4-BE49-F238E27FC236}">
                <a16:creationId xmlns:a16="http://schemas.microsoft.com/office/drawing/2014/main" id="{DD3F2BC0-056D-C893-68C3-16646422DA19}"/>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EACDEF21-6D12-5845-D645-B11792973BDA}"/>
              </a:ext>
            </a:extLst>
          </p:cNvPr>
          <p:cNvSpPr txBox="1"/>
          <p:nvPr/>
        </p:nvSpPr>
        <p:spPr>
          <a:xfrm>
            <a:off x="1676400" y="1727968"/>
            <a:ext cx="7787012" cy="646331"/>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Komisyon Üyeleri </a:t>
            </a:r>
          </a:p>
          <a:p>
            <a:pPr indent="-228600"/>
            <a:endParaRPr lang="tr-TR" b="1" dirty="0">
              <a:solidFill>
                <a:srgbClr val="0817B9"/>
              </a:solidFill>
              <a:latin typeface="Poppins" pitchFamily="2" charset="77"/>
              <a:cs typeface="Poppins" pitchFamily="2" charset="77"/>
            </a:endParaRPr>
          </a:p>
        </p:txBody>
      </p:sp>
      <p:sp>
        <p:nvSpPr>
          <p:cNvPr id="2" name="Metin kutusu 1"/>
          <p:cNvSpPr txBox="1"/>
          <p:nvPr/>
        </p:nvSpPr>
        <p:spPr>
          <a:xfrm>
            <a:off x="1420834" y="2200103"/>
            <a:ext cx="9813073" cy="4185761"/>
          </a:xfrm>
          <a:prstGeom prst="rect">
            <a:avLst/>
          </a:prstGeom>
          <a:noFill/>
        </p:spPr>
        <p:txBody>
          <a:bodyPr wrap="square" rtlCol="0">
            <a:spAutoFit/>
          </a:bodyPr>
          <a:lstStyle/>
          <a:p>
            <a:r>
              <a:rPr lang="tr-TR" sz="1400" dirty="0">
                <a:latin typeface="Times New Roman" panose="02020603050405020304" pitchFamily="18" charset="0"/>
                <a:cs typeface="Times New Roman" panose="02020603050405020304" pitchFamily="18" charset="0"/>
              </a:rPr>
              <a:t>Prof. Dr. Nihat İNANÇ (Rektör)	</a:t>
            </a:r>
          </a:p>
          <a:p>
            <a:r>
              <a:rPr lang="tr-TR" sz="1400" dirty="0">
                <a:latin typeface="Times New Roman" panose="02020603050405020304" pitchFamily="18" charset="0"/>
                <a:cs typeface="Times New Roman" panose="02020603050405020304" pitchFamily="18" charset="0"/>
              </a:rPr>
              <a:t>Doç. Dr. Ece ÜNÜR 	</a:t>
            </a:r>
          </a:p>
          <a:p>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Gör. Merve BABAL	</a:t>
            </a:r>
          </a:p>
          <a:p>
            <a:r>
              <a:rPr lang="tr-TR" sz="1400" dirty="0">
                <a:latin typeface="Times New Roman" panose="02020603050405020304" pitchFamily="18" charset="0"/>
                <a:cs typeface="Times New Roman" panose="02020603050405020304" pitchFamily="18" charset="0"/>
              </a:rPr>
              <a:t>Doç. Dr. Nevra ALKANLI	</a:t>
            </a:r>
          </a:p>
          <a:p>
            <a:r>
              <a:rPr lang="tr-TR" sz="1400" dirty="0">
                <a:latin typeface="Times New Roman" panose="02020603050405020304" pitchFamily="18" charset="0"/>
                <a:cs typeface="Times New Roman" panose="02020603050405020304" pitchFamily="18" charset="0"/>
              </a:rPr>
              <a:t>Dr. </a:t>
            </a:r>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Üyesi Ayşe ÖZTÜRK </a:t>
            </a:r>
          </a:p>
          <a:p>
            <a:r>
              <a:rPr lang="tr-TR" sz="1400" dirty="0">
                <a:latin typeface="Times New Roman" panose="02020603050405020304" pitchFamily="18" charset="0"/>
                <a:cs typeface="Times New Roman" panose="02020603050405020304" pitchFamily="18" charset="0"/>
              </a:rPr>
              <a:t>Dr. </a:t>
            </a:r>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Üyesi İbrahim Turgay TURAN	</a:t>
            </a:r>
          </a:p>
          <a:p>
            <a:r>
              <a:rPr lang="tr-TR" sz="1400" dirty="0">
                <a:latin typeface="Times New Roman" panose="02020603050405020304" pitchFamily="18" charset="0"/>
                <a:cs typeface="Times New Roman" panose="02020603050405020304" pitchFamily="18" charset="0"/>
              </a:rPr>
              <a:t>Dr. </a:t>
            </a:r>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Üyesi Melek UYGUN	</a:t>
            </a:r>
          </a:p>
          <a:p>
            <a:r>
              <a:rPr lang="tr-TR" sz="1400" dirty="0">
                <a:latin typeface="Times New Roman" panose="02020603050405020304" pitchFamily="18" charset="0"/>
                <a:cs typeface="Times New Roman" panose="02020603050405020304" pitchFamily="18" charset="0"/>
              </a:rPr>
              <a:t>Dr. </a:t>
            </a:r>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Üyesi Ece ÖZİNAN	</a:t>
            </a:r>
          </a:p>
          <a:p>
            <a:r>
              <a:rPr lang="tr-TR" sz="1400" dirty="0">
                <a:latin typeface="Times New Roman" panose="02020603050405020304" pitchFamily="18" charset="0"/>
                <a:cs typeface="Times New Roman" panose="02020603050405020304" pitchFamily="18" charset="0"/>
              </a:rPr>
              <a:t>Dr. </a:t>
            </a:r>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Üyesi Yusuf YILDIRIM</a:t>
            </a:r>
          </a:p>
          <a:p>
            <a:r>
              <a:rPr lang="tr-TR" sz="1400" dirty="0">
                <a:latin typeface="Times New Roman" panose="02020603050405020304" pitchFamily="18" charset="0"/>
                <a:cs typeface="Times New Roman" panose="02020603050405020304" pitchFamily="18" charset="0"/>
              </a:rPr>
              <a:t>Dr. </a:t>
            </a:r>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Üyesi Melih ATALAY</a:t>
            </a:r>
          </a:p>
          <a:p>
            <a:r>
              <a:rPr lang="tr-TR" sz="1400" dirty="0">
                <a:latin typeface="Times New Roman" panose="02020603050405020304" pitchFamily="18" charset="0"/>
                <a:cs typeface="Times New Roman" panose="02020603050405020304" pitchFamily="18" charset="0"/>
              </a:rPr>
              <a:t>Dr. </a:t>
            </a:r>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Üyesi Selahattin ÇALIŞAL	</a:t>
            </a:r>
          </a:p>
          <a:p>
            <a:r>
              <a:rPr lang="tr-TR" sz="1400" dirty="0">
                <a:latin typeface="Times New Roman" panose="02020603050405020304" pitchFamily="18" charset="0"/>
                <a:cs typeface="Times New Roman" panose="02020603050405020304" pitchFamily="18" charset="0"/>
              </a:rPr>
              <a:t>Dr. </a:t>
            </a:r>
            <a:r>
              <a:rPr lang="tr-TR" sz="1400" dirty="0" err="1">
                <a:latin typeface="Times New Roman" panose="02020603050405020304" pitchFamily="18" charset="0"/>
                <a:cs typeface="Times New Roman" panose="02020603050405020304" pitchFamily="18" charset="0"/>
              </a:rPr>
              <a:t>Öğr</a:t>
            </a:r>
            <a:r>
              <a:rPr lang="tr-TR" sz="1400" dirty="0">
                <a:latin typeface="Times New Roman" panose="02020603050405020304" pitchFamily="18" charset="0"/>
                <a:cs typeface="Times New Roman" panose="02020603050405020304" pitchFamily="18" charset="0"/>
              </a:rPr>
              <a:t>. Üyesi Pınar YEL</a:t>
            </a:r>
          </a:p>
          <a:p>
            <a:r>
              <a:rPr lang="tr-TR" sz="1400" dirty="0">
                <a:latin typeface="Times New Roman" panose="02020603050405020304" pitchFamily="18" charset="0"/>
                <a:cs typeface="Times New Roman" panose="02020603050405020304" pitchFamily="18" charset="0"/>
              </a:rPr>
              <a:t>Arş. Gör. Can ERİBOL	</a:t>
            </a:r>
          </a:p>
          <a:p>
            <a:r>
              <a:rPr lang="tr-TR" sz="1400" dirty="0">
                <a:latin typeface="Times New Roman" panose="02020603050405020304" pitchFamily="18" charset="0"/>
                <a:cs typeface="Times New Roman" panose="02020603050405020304" pitchFamily="18" charset="0"/>
              </a:rPr>
              <a:t>Arş. Gör. Melisa PİROL</a:t>
            </a:r>
          </a:p>
          <a:p>
            <a:r>
              <a:rPr lang="tr-TR" sz="1400" dirty="0">
                <a:latin typeface="Times New Roman" panose="02020603050405020304" pitchFamily="18" charset="0"/>
                <a:cs typeface="Times New Roman" panose="02020603050405020304" pitchFamily="18" charset="0"/>
              </a:rPr>
              <a:t>Alim UÇAR	</a:t>
            </a:r>
          </a:p>
          <a:p>
            <a:r>
              <a:rPr lang="tr-TR" sz="1400" dirty="0">
                <a:latin typeface="Times New Roman" panose="02020603050405020304" pitchFamily="18" charset="0"/>
                <a:cs typeface="Times New Roman" panose="02020603050405020304" pitchFamily="18" charset="0"/>
              </a:rPr>
              <a:t>İsmail DERİN	</a:t>
            </a:r>
          </a:p>
          <a:p>
            <a:r>
              <a:rPr lang="tr-TR" sz="1400" dirty="0">
                <a:latin typeface="Times New Roman" panose="02020603050405020304" pitchFamily="18" charset="0"/>
                <a:cs typeface="Times New Roman" panose="02020603050405020304" pitchFamily="18" charset="0"/>
              </a:rPr>
              <a:t>Abdullah ŞANAL</a:t>
            </a:r>
          </a:p>
          <a:p>
            <a:r>
              <a:rPr lang="tr-TR" sz="1400" dirty="0">
                <a:latin typeface="Times New Roman" panose="02020603050405020304" pitchFamily="18" charset="0"/>
                <a:cs typeface="Times New Roman" panose="02020603050405020304" pitchFamily="18" charset="0"/>
              </a:rPr>
              <a:t>Sena KESKİNKARATAŞ </a:t>
            </a:r>
          </a:p>
          <a:p>
            <a:r>
              <a:rPr lang="tr-TR" sz="1400" dirty="0">
                <a:latin typeface="Times New Roman" panose="02020603050405020304" pitchFamily="18" charset="0"/>
                <a:cs typeface="Times New Roman" panose="02020603050405020304" pitchFamily="18" charset="0"/>
              </a:rPr>
              <a:t>Prof. Dr. Muzaffer ELMAS </a:t>
            </a:r>
            <a:endParaRPr lang="tr-TR" dirty="0">
              <a:latin typeface="Times New Roman" panose="02020603050405020304" pitchFamily="18" charset="0"/>
              <a:cs typeface="Times New Roman" panose="02020603050405020304" pitchFamily="18" charset="0"/>
            </a:endParaRPr>
          </a:p>
        </p:txBody>
      </p:sp>
      <p:sp>
        <p:nvSpPr>
          <p:cNvPr id="8" name="Metin kutusu 7"/>
          <p:cNvSpPr txBox="1"/>
          <p:nvPr/>
        </p:nvSpPr>
        <p:spPr>
          <a:xfrm>
            <a:off x="5492873" y="2844224"/>
            <a:ext cx="4449586" cy="307777"/>
          </a:xfrm>
          <a:prstGeom prst="rect">
            <a:avLst/>
          </a:prstGeom>
          <a:noFill/>
        </p:spPr>
        <p:txBody>
          <a:bodyPr wrap="square" rtlCol="0">
            <a:spAutoFit/>
          </a:bodyPr>
          <a:lstStyle/>
          <a:p>
            <a:endParaRPr lang="tr-TR"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4601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318</TotalTime>
  <Words>2049</Words>
  <Application>Microsoft Office PowerPoint</Application>
  <PresentationFormat>Geniş ekran</PresentationFormat>
  <Paragraphs>401</Paragraphs>
  <Slides>22</Slides>
  <Notes>6</Notes>
  <HiddenSlides>0</HiddenSlides>
  <MMClips>0</MMClips>
  <ScaleCrop>false</ScaleCrop>
  <HeadingPairs>
    <vt:vector size="8" baseType="variant">
      <vt:variant>
        <vt:lpstr>Kullanılan Yazı Tipleri</vt:lpstr>
      </vt:variant>
      <vt:variant>
        <vt:i4>10</vt:i4>
      </vt:variant>
      <vt:variant>
        <vt:lpstr>Tema</vt:lpstr>
      </vt:variant>
      <vt:variant>
        <vt:i4>1</vt:i4>
      </vt:variant>
      <vt:variant>
        <vt:lpstr>Eklenmiş OLE Hizmet Programları</vt:lpstr>
      </vt:variant>
      <vt:variant>
        <vt:i4>1</vt:i4>
      </vt:variant>
      <vt:variant>
        <vt:lpstr>Slayt Başlıkları</vt:lpstr>
      </vt:variant>
      <vt:variant>
        <vt:i4>22</vt:i4>
      </vt:variant>
    </vt:vector>
  </HeadingPairs>
  <TitlesOfParts>
    <vt:vector size="34" baseType="lpstr">
      <vt:lpstr>Aptos</vt:lpstr>
      <vt:lpstr>Aptos Display</vt:lpstr>
      <vt:lpstr>Arial</vt:lpstr>
      <vt:lpstr>Calibri</vt:lpstr>
      <vt:lpstr>Maison Neue Extended</vt:lpstr>
      <vt:lpstr>Maison Neue Extended Light</vt:lpstr>
      <vt:lpstr>Poppins</vt:lpstr>
      <vt:lpstr>Taviraj</vt:lpstr>
      <vt:lpstr>Times New Roman</vt:lpstr>
      <vt:lpstr>Wingdings</vt:lpstr>
      <vt:lpstr>Office Theme</vt:lpstr>
      <vt:lpstr>Acrobat Document</vt:lpstr>
      <vt:lpstr>PowerPoint Sunusu</vt:lpstr>
      <vt:lpstr>Kurumsal Kalite Vizyonu ve Stratejik Planlama  Haliç Üniversitesi, 1998 yılındaki kuruluşundan itibaren yükseköğretimde kalite kültürünü güçlendirmeyi temel bir vizyon olarak benimsemiştir. Bu doğrultuda, üniversitenin ilk yazılı stratejik planı 2018 yılında hazırlanmış ve 2018–2022 dönemine yönelik kurumsal bir yol haritası oluşturulmuştur. Akreditasyon ve kalite çalışmalarının ivme kazandığı izleyen süreçte 2023–2027 Stratejik Planı hayata geçirilmiş, böylece üniversitenin kalite yönetim sistemi daha bütüncül, sürdürülebilir ve kurumsallaşmış bir yapıya kavuşturulmuştur. </vt:lpstr>
      <vt:lpstr>KADİD Yapılanması ve Kurumsal Dönüşüm  2024 yılı itibarıyla kalite güvence sistemi üniversite bünyesinde resmi bir kimlik kazanmış; süreçlerin izlenmesi, belgelenmesi ve iyileştirilmesine yönelik kapsamlı bir dönüşüm başlatılmıştır. Bu dönüşüm, Rektör Prof. Dr. Nihat İNANÇ’ın başkanlığında ve Kalite Danışmanı Prof. Dr. Murat KAYRİ’nin koordinasyonunda faaliyet gösteren Bütünleşik Kalite Yönetimi ve Dijital Dönüşüm Koordinasyon Kurulu (KADİD) tarafından yürütülmektedir. KADİD çatısı altında kurulan 12 tematik komisyon aracılığıyla tüm akademik ve idari süreçler kalite güvencesi bakış açısıyla yeniden yapılandırılmış; yönerge ve yönetmelikler güncellenmiş, dokümantasyon sistemi modernize edilmiş, araştırma merkezleri ve BAP Koordinatörlüğü kalite odaklı işleyiş doğrultusunda yeniden düzenlenmiştir. Ayrıca Öğrenci Dekanlığı, Öğrenci Konseyi ve öğrenci temsil mekanizmaları güçlendirilerek öğrencilerin yönetime katılımı artırılmıştır.</vt:lpstr>
      <vt:lpstr>Eğitim, Ar-Ge ve Toplumsal Katkıda Kalite Yaklaşımı  Eğitim-öğretim süreçlerinde öğrenci merkezli, öğrenme çıktıları odaklı ve sürekli izlenen bir model benimsenirken; araştırma, yayın, proje, fikri mülkiyet, ticarileşme ve teknoloji transferi alanları Avrupa Yükseköğretim Alanı, Avrupa Araştırma Alanı ve YÖK düzenlemeleri doğrultusunda yeniden yapılandırılmıştır. Toplumsal katkı boyutunda ise sosyal sorumluluk projeleri, sürdürülebilirlik çalışmaları ve dış paydaş iş birlikleri kalite güvence sisteminin temel bir unsuru haline getirilmiştir. Tüm bu çalışmalar, Yükseköğretim Kalite Kurulu’nun belirlediği liderlik ve yönetişim, eğitim ve öğretim, araştırma-geliştirme ve toplumsal katkı olmak üzere dört ana alan doğrultusunda yürütülmekte; Kurum İç Değerlendirme Raporu (KİDR) da bu sistematik yapı üzerine inşa edilerek kalite yönetim sistemine entegre edilmiştir.</vt:lpstr>
      <vt:lpstr>İzleme ve İyileştirme Süreçleri Süreç Başlatma ve İhtiyaç Analizi Bilgilendirmesi  Üniversitemizde dijitalleşme, yeni nesil üniversite yaklaşımı, ulusal ve uluslararası sıralamalar, kalite ve akreditasyon süreçleri ile araştırma performansı gibi alanlarda güncellenmiş bir perspektife ve yenilenmiş bir vizyona ihtiyaç duyulduğu, Rektörümüz Prof. Dr. Nihat İnanç tarafından tüm akademik ve idari personele iletilen bilgilendirme e-postasında  ifade edilmiştir. Bu kapsamda, Teknoloji Transfer Ofisi koordinasyonunda başlatılan proje ile ilk adımlar resmi olarak atılmıştır. İhtiyaç analizi çalışmaları; dijital dönüşüm, kalite güvence sistemi, araştırma ekosistemi, eğitim-öğretim süreçleri, kurumsal yönetim, paydaş memnuniyeti ve stratejik planlama başlıkları altında yürütülmüştür. Bu süreç doğrultusunda, proje yönetim ekibi tarafından 10 fazdan oluşan bir çalışma planı hazırlanmış ve her faz kendi içinde raporlanarak sistematik şekilde takip edilmiştir: Her faz, ilgili birimlerden alınan veriler ve paydaş geri bildirimleri doğrultusunda tamamlanmış, sonunda üniversitenin bütünsel gelişimine katkı sağlayacak stratejik bir yol haritası oluşturulmuştur. Bu çalışma, üniversitemizin önümüzdeki dönemde dijital dönüşüm kapasitesini artırması, kalite kültürünü güçlendirmesi, akreditasyonlarda sürdürülebilir başarı sağlaması ve uluslararası görünürlüğünü yükseltmesi açısından kritik önemdedir.</vt:lpstr>
      <vt:lpstr>PowerPoint Sunusu</vt:lpstr>
      <vt:lpst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Haliç Üniversitesinde Akreditasyon  </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Yelda Nur TAV</dc:creator>
  <cp:lastModifiedBy>Serkan DUMAN</cp:lastModifiedBy>
  <cp:revision>16</cp:revision>
  <dcterms:created xsi:type="dcterms:W3CDTF">2025-10-27T09:36:57Z</dcterms:created>
  <dcterms:modified xsi:type="dcterms:W3CDTF">2025-12-01T08:17:00Z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TCat_281e6218-fa64-49ac-9680-23189fa8ee9b_Version">
    <vt:lpwstr>1</vt:lpwstr>
  </property>
  <property fmtid="{D5CDD505-2E9C-101B-9397-08002B2CF9AE}" pid="3" name="STCat_281e6218-fa64-49ac-9680-23189fa8ee9b_Id">
    <vt:lpwstr>281e6218-fa64-49ac-9680-23189fa8ee9b</vt:lpwstr>
  </property>
  <property fmtid="{D5CDD505-2E9C-101B-9397-08002B2CF9AE}" pid="4" name="STCat_281e6218-fa64-49ac-9680-23189fa8ee9b_Name">
    <vt:lpwstr>Path - Ortak Alan</vt:lpwstr>
  </property>
</Properties>
</file>