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265" r:id="rId3"/>
    <p:sldId id="298" r:id="rId4"/>
    <p:sldId id="266" r:id="rId5"/>
    <p:sldId id="275" r:id="rId6"/>
    <p:sldId id="299" r:id="rId7"/>
    <p:sldId id="267" r:id="rId8"/>
    <p:sldId id="268" r:id="rId9"/>
    <p:sldId id="269" r:id="rId10"/>
    <p:sldId id="301" r:id="rId11"/>
    <p:sldId id="292" r:id="rId12"/>
    <p:sldId id="282" r:id="rId13"/>
    <p:sldId id="276" r:id="rId14"/>
    <p:sldId id="294" r:id="rId15"/>
    <p:sldId id="277" r:id="rId16"/>
    <p:sldId id="280" r:id="rId17"/>
    <p:sldId id="293" r:id="rId18"/>
    <p:sldId id="281" r:id="rId19"/>
    <p:sldId id="287" r:id="rId20"/>
    <p:sldId id="288" r:id="rId21"/>
    <p:sldId id="289" r:id="rId22"/>
    <p:sldId id="290" r:id="rId23"/>
    <p:sldId id="291" r:id="rId24"/>
    <p:sldId id="296" r:id="rId25"/>
    <p:sldId id="278" r:id="rId26"/>
    <p:sldId id="283" r:id="rId27"/>
    <p:sldId id="262" r:id="rId28"/>
    <p:sldId id="303" r:id="rId29"/>
    <p:sldId id="304" r:id="rId30"/>
    <p:sldId id="271" r:id="rId31"/>
    <p:sldId id="286" r:id="rId32"/>
    <p:sldId id="297" r:id="rId33"/>
  </p:sldIdLst>
  <p:sldSz cx="12192000" cy="6858000"/>
  <p:notesSz cx="6858000" cy="9144000"/>
  <p:defaultTextStyle>
    <a:defPPr>
      <a:defRPr lang="en-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817B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1"/>
    <p:restoredTop sz="94694"/>
  </p:normalViewPr>
  <p:slideViewPr>
    <p:cSldViewPr snapToGrid="0">
      <p:cViewPr varScale="1">
        <p:scale>
          <a:sx n="68" d="100"/>
          <a:sy n="68" d="100"/>
        </p:scale>
        <p:origin x="942"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microsoft.com/office/2016/11/relationships/changesInfo" Target="changesInfos/changesInfo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Fatma GÖNEN KARASAKAL" userId="36006805-1e39-45e2-9a91-91ae854a9ccb" providerId="ADAL" clId="{FF1145E6-2C23-4C8C-83C9-ECDFDBCB3F41}"/>
    <pc:docChg chg="undo custSel modSld">
      <pc:chgData name="Fatma GÖNEN KARASAKAL" userId="36006805-1e39-45e2-9a91-91ae854a9ccb" providerId="ADAL" clId="{FF1145E6-2C23-4C8C-83C9-ECDFDBCB3F41}" dt="2025-11-17T06:04:50.646" v="439" actId="1076"/>
      <pc:docMkLst>
        <pc:docMk/>
      </pc:docMkLst>
      <pc:sldChg chg="modSp mod">
        <pc:chgData name="Fatma GÖNEN KARASAKAL" userId="36006805-1e39-45e2-9a91-91ae854a9ccb" providerId="ADAL" clId="{FF1145E6-2C23-4C8C-83C9-ECDFDBCB3F41}" dt="2025-11-17T06:01:20.289" v="275" actId="20577"/>
        <pc:sldMkLst>
          <pc:docMk/>
          <pc:sldMk cId="968893308" sldId="285"/>
        </pc:sldMkLst>
        <pc:spChg chg="mod">
          <ac:chgData name="Fatma GÖNEN KARASAKAL" userId="36006805-1e39-45e2-9a91-91ae854a9ccb" providerId="ADAL" clId="{FF1145E6-2C23-4C8C-83C9-ECDFDBCB3F41}" dt="2025-11-17T06:01:20.289" v="275" actId="20577"/>
          <ac:spMkLst>
            <pc:docMk/>
            <pc:sldMk cId="968893308" sldId="285"/>
            <ac:spMk id="5" creationId="{079BB54A-9F9D-35CA-BEF5-4EC3251875E1}"/>
          </ac:spMkLst>
        </pc:spChg>
      </pc:sldChg>
      <pc:sldChg chg="modSp mod">
        <pc:chgData name="Fatma GÖNEN KARASAKAL" userId="36006805-1e39-45e2-9a91-91ae854a9ccb" providerId="ADAL" clId="{FF1145E6-2C23-4C8C-83C9-ECDFDBCB3F41}" dt="2025-11-17T06:04:50.646" v="439" actId="1076"/>
        <pc:sldMkLst>
          <pc:docMk/>
          <pc:sldMk cId="208996675" sldId="297"/>
        </pc:sldMkLst>
        <pc:spChg chg="mod">
          <ac:chgData name="Fatma GÖNEN KARASAKAL" userId="36006805-1e39-45e2-9a91-91ae854a9ccb" providerId="ADAL" clId="{FF1145E6-2C23-4C8C-83C9-ECDFDBCB3F41}" dt="2025-11-17T06:04:50.646" v="439" actId="1076"/>
          <ac:spMkLst>
            <pc:docMk/>
            <pc:sldMk cId="208996675" sldId="297"/>
            <ac:spMk id="5" creationId="{E915E2CF-5A14-92D4-86AF-176E21DC2013}"/>
          </ac:spMkLst>
        </pc:spChg>
        <pc:picChg chg="mod">
          <ac:chgData name="Fatma GÖNEN KARASAKAL" userId="36006805-1e39-45e2-9a91-91ae854a9ccb" providerId="ADAL" clId="{FF1145E6-2C23-4C8C-83C9-ECDFDBCB3F41}" dt="2025-11-17T06:04:38.315" v="437" actId="1076"/>
          <ac:picMkLst>
            <pc:docMk/>
            <pc:sldMk cId="208996675" sldId="297"/>
            <ac:picMk id="3" creationId="{D4929600-FD6B-9CE4-D636-2B9B5E4E7A49}"/>
          </ac:picMkLst>
        </pc:picChg>
      </pc:sldChg>
      <pc:sldChg chg="modSp mod">
        <pc:chgData name="Fatma GÖNEN KARASAKAL" userId="36006805-1e39-45e2-9a91-91ae854a9ccb" providerId="ADAL" clId="{FF1145E6-2C23-4C8C-83C9-ECDFDBCB3F41}" dt="2025-11-17T06:02:37.584" v="352" actId="20577"/>
        <pc:sldMkLst>
          <pc:docMk/>
          <pc:sldMk cId="3086234993" sldId="304"/>
        </pc:sldMkLst>
        <pc:spChg chg="mod">
          <ac:chgData name="Fatma GÖNEN KARASAKAL" userId="36006805-1e39-45e2-9a91-91ae854a9ccb" providerId="ADAL" clId="{FF1145E6-2C23-4C8C-83C9-ECDFDBCB3F41}" dt="2025-11-17T06:02:37.584" v="352" actId="20577"/>
          <ac:spMkLst>
            <pc:docMk/>
            <pc:sldMk cId="3086234993" sldId="304"/>
            <ac:spMk id="5" creationId="{72255914-EFC0-7229-4992-7F6A7330B967}"/>
          </ac:spMkLst>
        </pc:sp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099503-778E-F7D9-4BFC-AE2192B5AAF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TR"/>
          </a:p>
        </p:txBody>
      </p:sp>
      <p:sp>
        <p:nvSpPr>
          <p:cNvPr id="3" name="Subtitle 2">
            <a:extLst>
              <a:ext uri="{FF2B5EF4-FFF2-40B4-BE49-F238E27FC236}">
                <a16:creationId xmlns:a16="http://schemas.microsoft.com/office/drawing/2014/main" id="{E8010211-77CD-1C8D-B9EB-3707F4F61D5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TR"/>
          </a:p>
        </p:txBody>
      </p:sp>
      <p:sp>
        <p:nvSpPr>
          <p:cNvPr id="4" name="Date Placeholder 3">
            <a:extLst>
              <a:ext uri="{FF2B5EF4-FFF2-40B4-BE49-F238E27FC236}">
                <a16:creationId xmlns:a16="http://schemas.microsoft.com/office/drawing/2014/main" id="{40C35CEC-C385-A64C-040B-ADAC5F8D39F4}"/>
              </a:ext>
            </a:extLst>
          </p:cNvPr>
          <p:cNvSpPr>
            <a:spLocks noGrp="1"/>
          </p:cNvSpPr>
          <p:nvPr>
            <p:ph type="dt" sz="half" idx="10"/>
          </p:nvPr>
        </p:nvSpPr>
        <p:spPr/>
        <p:txBody>
          <a:bodyPr/>
          <a:lstStyle/>
          <a:p>
            <a:fld id="{CFD47ECA-CE62-094C-818F-7373E6B3F573}" type="datetimeFigureOut">
              <a:rPr lang="en-TR" smtClean="0"/>
              <a:t>12/02/2025</a:t>
            </a:fld>
            <a:endParaRPr lang="en-TR"/>
          </a:p>
        </p:txBody>
      </p:sp>
      <p:sp>
        <p:nvSpPr>
          <p:cNvPr id="5" name="Footer Placeholder 4">
            <a:extLst>
              <a:ext uri="{FF2B5EF4-FFF2-40B4-BE49-F238E27FC236}">
                <a16:creationId xmlns:a16="http://schemas.microsoft.com/office/drawing/2014/main" id="{64FCB613-FC3E-73FC-A61E-A51890687978}"/>
              </a:ext>
            </a:extLst>
          </p:cNvPr>
          <p:cNvSpPr>
            <a:spLocks noGrp="1"/>
          </p:cNvSpPr>
          <p:nvPr>
            <p:ph type="ftr" sz="quarter" idx="11"/>
          </p:nvPr>
        </p:nvSpPr>
        <p:spPr/>
        <p:txBody>
          <a:bodyPr/>
          <a:lstStyle/>
          <a:p>
            <a:endParaRPr lang="en-TR"/>
          </a:p>
        </p:txBody>
      </p:sp>
      <p:sp>
        <p:nvSpPr>
          <p:cNvPr id="6" name="Slide Number Placeholder 5">
            <a:extLst>
              <a:ext uri="{FF2B5EF4-FFF2-40B4-BE49-F238E27FC236}">
                <a16:creationId xmlns:a16="http://schemas.microsoft.com/office/drawing/2014/main" id="{DA131B82-A0B1-F913-7DDF-501046DD4CF2}"/>
              </a:ext>
            </a:extLst>
          </p:cNvPr>
          <p:cNvSpPr>
            <a:spLocks noGrp="1"/>
          </p:cNvSpPr>
          <p:nvPr>
            <p:ph type="sldNum" sz="quarter" idx="12"/>
          </p:nvPr>
        </p:nvSpPr>
        <p:spPr/>
        <p:txBody>
          <a:bodyPr/>
          <a:lstStyle/>
          <a:p>
            <a:fld id="{B293B431-860C-F748-9DA7-65038E822742}" type="slidenum">
              <a:rPr lang="en-TR" smtClean="0"/>
              <a:t>‹#›</a:t>
            </a:fld>
            <a:endParaRPr lang="en-TR"/>
          </a:p>
        </p:txBody>
      </p:sp>
    </p:spTree>
    <p:extLst>
      <p:ext uri="{BB962C8B-B14F-4D97-AF65-F5344CB8AC3E}">
        <p14:creationId xmlns:p14="http://schemas.microsoft.com/office/powerpoint/2010/main" val="62440195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DF4E24-34CD-AACD-3527-CEA1CCDE88FB}"/>
              </a:ext>
            </a:extLst>
          </p:cNvPr>
          <p:cNvSpPr>
            <a:spLocks noGrp="1"/>
          </p:cNvSpPr>
          <p:nvPr>
            <p:ph type="title"/>
          </p:nvPr>
        </p:nvSpPr>
        <p:spPr/>
        <p:txBody>
          <a:bodyPr/>
          <a:lstStyle/>
          <a:p>
            <a:r>
              <a:rPr lang="en-US"/>
              <a:t>Click to edit Master title style</a:t>
            </a:r>
            <a:endParaRPr lang="en-TR"/>
          </a:p>
        </p:txBody>
      </p:sp>
      <p:sp>
        <p:nvSpPr>
          <p:cNvPr id="3" name="Vertical Text Placeholder 2">
            <a:extLst>
              <a:ext uri="{FF2B5EF4-FFF2-40B4-BE49-F238E27FC236}">
                <a16:creationId xmlns:a16="http://schemas.microsoft.com/office/drawing/2014/main" id="{EF798A43-EC37-80DF-C1F7-6A57E6FBCAC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TR"/>
          </a:p>
        </p:txBody>
      </p:sp>
      <p:sp>
        <p:nvSpPr>
          <p:cNvPr id="4" name="Date Placeholder 3">
            <a:extLst>
              <a:ext uri="{FF2B5EF4-FFF2-40B4-BE49-F238E27FC236}">
                <a16:creationId xmlns:a16="http://schemas.microsoft.com/office/drawing/2014/main" id="{239D4411-247E-394D-1B56-42E96DF66776}"/>
              </a:ext>
            </a:extLst>
          </p:cNvPr>
          <p:cNvSpPr>
            <a:spLocks noGrp="1"/>
          </p:cNvSpPr>
          <p:nvPr>
            <p:ph type="dt" sz="half" idx="10"/>
          </p:nvPr>
        </p:nvSpPr>
        <p:spPr/>
        <p:txBody>
          <a:bodyPr/>
          <a:lstStyle/>
          <a:p>
            <a:fld id="{CFD47ECA-CE62-094C-818F-7373E6B3F573}" type="datetimeFigureOut">
              <a:rPr lang="en-TR" smtClean="0"/>
              <a:t>12/02/2025</a:t>
            </a:fld>
            <a:endParaRPr lang="en-TR"/>
          </a:p>
        </p:txBody>
      </p:sp>
      <p:sp>
        <p:nvSpPr>
          <p:cNvPr id="5" name="Footer Placeholder 4">
            <a:extLst>
              <a:ext uri="{FF2B5EF4-FFF2-40B4-BE49-F238E27FC236}">
                <a16:creationId xmlns:a16="http://schemas.microsoft.com/office/drawing/2014/main" id="{3DAFB55E-9C31-D4C5-251D-71CE24879612}"/>
              </a:ext>
            </a:extLst>
          </p:cNvPr>
          <p:cNvSpPr>
            <a:spLocks noGrp="1"/>
          </p:cNvSpPr>
          <p:nvPr>
            <p:ph type="ftr" sz="quarter" idx="11"/>
          </p:nvPr>
        </p:nvSpPr>
        <p:spPr/>
        <p:txBody>
          <a:bodyPr/>
          <a:lstStyle/>
          <a:p>
            <a:endParaRPr lang="en-TR"/>
          </a:p>
        </p:txBody>
      </p:sp>
      <p:sp>
        <p:nvSpPr>
          <p:cNvPr id="6" name="Slide Number Placeholder 5">
            <a:extLst>
              <a:ext uri="{FF2B5EF4-FFF2-40B4-BE49-F238E27FC236}">
                <a16:creationId xmlns:a16="http://schemas.microsoft.com/office/drawing/2014/main" id="{BB574ECB-0FA1-4AD3-8FBB-A56E7F0CF0CD}"/>
              </a:ext>
            </a:extLst>
          </p:cNvPr>
          <p:cNvSpPr>
            <a:spLocks noGrp="1"/>
          </p:cNvSpPr>
          <p:nvPr>
            <p:ph type="sldNum" sz="quarter" idx="12"/>
          </p:nvPr>
        </p:nvSpPr>
        <p:spPr/>
        <p:txBody>
          <a:bodyPr/>
          <a:lstStyle/>
          <a:p>
            <a:fld id="{B293B431-860C-F748-9DA7-65038E822742}" type="slidenum">
              <a:rPr lang="en-TR" smtClean="0"/>
              <a:t>‹#›</a:t>
            </a:fld>
            <a:endParaRPr lang="en-TR"/>
          </a:p>
        </p:txBody>
      </p:sp>
    </p:spTree>
    <p:extLst>
      <p:ext uri="{BB962C8B-B14F-4D97-AF65-F5344CB8AC3E}">
        <p14:creationId xmlns:p14="http://schemas.microsoft.com/office/powerpoint/2010/main" val="28186867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A8A8A5F-6108-EDD7-9543-477E90957601}"/>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TR"/>
          </a:p>
        </p:txBody>
      </p:sp>
      <p:sp>
        <p:nvSpPr>
          <p:cNvPr id="3" name="Vertical Text Placeholder 2">
            <a:extLst>
              <a:ext uri="{FF2B5EF4-FFF2-40B4-BE49-F238E27FC236}">
                <a16:creationId xmlns:a16="http://schemas.microsoft.com/office/drawing/2014/main" id="{F24990F9-C3F8-E728-25E7-0AA86CDC540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TR"/>
          </a:p>
        </p:txBody>
      </p:sp>
      <p:sp>
        <p:nvSpPr>
          <p:cNvPr id="4" name="Date Placeholder 3">
            <a:extLst>
              <a:ext uri="{FF2B5EF4-FFF2-40B4-BE49-F238E27FC236}">
                <a16:creationId xmlns:a16="http://schemas.microsoft.com/office/drawing/2014/main" id="{EEE740DF-0ADD-057F-117A-58C4891B0BDD}"/>
              </a:ext>
            </a:extLst>
          </p:cNvPr>
          <p:cNvSpPr>
            <a:spLocks noGrp="1"/>
          </p:cNvSpPr>
          <p:nvPr>
            <p:ph type="dt" sz="half" idx="10"/>
          </p:nvPr>
        </p:nvSpPr>
        <p:spPr/>
        <p:txBody>
          <a:bodyPr/>
          <a:lstStyle/>
          <a:p>
            <a:fld id="{CFD47ECA-CE62-094C-818F-7373E6B3F573}" type="datetimeFigureOut">
              <a:rPr lang="en-TR" smtClean="0"/>
              <a:t>12/02/2025</a:t>
            </a:fld>
            <a:endParaRPr lang="en-TR"/>
          </a:p>
        </p:txBody>
      </p:sp>
      <p:sp>
        <p:nvSpPr>
          <p:cNvPr id="5" name="Footer Placeholder 4">
            <a:extLst>
              <a:ext uri="{FF2B5EF4-FFF2-40B4-BE49-F238E27FC236}">
                <a16:creationId xmlns:a16="http://schemas.microsoft.com/office/drawing/2014/main" id="{C5113735-A923-E1D3-CA8F-D209A048E742}"/>
              </a:ext>
            </a:extLst>
          </p:cNvPr>
          <p:cNvSpPr>
            <a:spLocks noGrp="1"/>
          </p:cNvSpPr>
          <p:nvPr>
            <p:ph type="ftr" sz="quarter" idx="11"/>
          </p:nvPr>
        </p:nvSpPr>
        <p:spPr/>
        <p:txBody>
          <a:bodyPr/>
          <a:lstStyle/>
          <a:p>
            <a:endParaRPr lang="en-TR"/>
          </a:p>
        </p:txBody>
      </p:sp>
      <p:sp>
        <p:nvSpPr>
          <p:cNvPr id="6" name="Slide Number Placeholder 5">
            <a:extLst>
              <a:ext uri="{FF2B5EF4-FFF2-40B4-BE49-F238E27FC236}">
                <a16:creationId xmlns:a16="http://schemas.microsoft.com/office/drawing/2014/main" id="{1BDA81BC-CCE9-25E1-4E47-A24748176F80}"/>
              </a:ext>
            </a:extLst>
          </p:cNvPr>
          <p:cNvSpPr>
            <a:spLocks noGrp="1"/>
          </p:cNvSpPr>
          <p:nvPr>
            <p:ph type="sldNum" sz="quarter" idx="12"/>
          </p:nvPr>
        </p:nvSpPr>
        <p:spPr/>
        <p:txBody>
          <a:bodyPr/>
          <a:lstStyle/>
          <a:p>
            <a:fld id="{B293B431-860C-F748-9DA7-65038E822742}" type="slidenum">
              <a:rPr lang="en-TR" smtClean="0"/>
              <a:t>‹#›</a:t>
            </a:fld>
            <a:endParaRPr lang="en-TR"/>
          </a:p>
        </p:txBody>
      </p:sp>
    </p:spTree>
    <p:extLst>
      <p:ext uri="{BB962C8B-B14F-4D97-AF65-F5344CB8AC3E}">
        <p14:creationId xmlns:p14="http://schemas.microsoft.com/office/powerpoint/2010/main" val="41693857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0795A2-1441-F427-6155-7C22DC394BA9}"/>
              </a:ext>
            </a:extLst>
          </p:cNvPr>
          <p:cNvSpPr>
            <a:spLocks noGrp="1"/>
          </p:cNvSpPr>
          <p:nvPr>
            <p:ph type="title"/>
          </p:nvPr>
        </p:nvSpPr>
        <p:spPr/>
        <p:txBody>
          <a:bodyPr/>
          <a:lstStyle/>
          <a:p>
            <a:r>
              <a:rPr lang="en-US"/>
              <a:t>Click to edit Master title style</a:t>
            </a:r>
            <a:endParaRPr lang="en-TR"/>
          </a:p>
        </p:txBody>
      </p:sp>
      <p:sp>
        <p:nvSpPr>
          <p:cNvPr id="3" name="Content Placeholder 2">
            <a:extLst>
              <a:ext uri="{FF2B5EF4-FFF2-40B4-BE49-F238E27FC236}">
                <a16:creationId xmlns:a16="http://schemas.microsoft.com/office/drawing/2014/main" id="{8D28C585-E332-50CC-F488-12C1C331937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TR"/>
          </a:p>
        </p:txBody>
      </p:sp>
      <p:sp>
        <p:nvSpPr>
          <p:cNvPr id="4" name="Date Placeholder 3">
            <a:extLst>
              <a:ext uri="{FF2B5EF4-FFF2-40B4-BE49-F238E27FC236}">
                <a16:creationId xmlns:a16="http://schemas.microsoft.com/office/drawing/2014/main" id="{008038A2-C7DB-A606-D34F-F2C0CE88933E}"/>
              </a:ext>
            </a:extLst>
          </p:cNvPr>
          <p:cNvSpPr>
            <a:spLocks noGrp="1"/>
          </p:cNvSpPr>
          <p:nvPr>
            <p:ph type="dt" sz="half" idx="10"/>
          </p:nvPr>
        </p:nvSpPr>
        <p:spPr/>
        <p:txBody>
          <a:bodyPr/>
          <a:lstStyle/>
          <a:p>
            <a:fld id="{CFD47ECA-CE62-094C-818F-7373E6B3F573}" type="datetimeFigureOut">
              <a:rPr lang="en-TR" smtClean="0"/>
              <a:t>12/02/2025</a:t>
            </a:fld>
            <a:endParaRPr lang="en-TR"/>
          </a:p>
        </p:txBody>
      </p:sp>
      <p:sp>
        <p:nvSpPr>
          <p:cNvPr id="5" name="Footer Placeholder 4">
            <a:extLst>
              <a:ext uri="{FF2B5EF4-FFF2-40B4-BE49-F238E27FC236}">
                <a16:creationId xmlns:a16="http://schemas.microsoft.com/office/drawing/2014/main" id="{F5E7D685-476A-C26E-DB42-564AC605D5BC}"/>
              </a:ext>
            </a:extLst>
          </p:cNvPr>
          <p:cNvSpPr>
            <a:spLocks noGrp="1"/>
          </p:cNvSpPr>
          <p:nvPr>
            <p:ph type="ftr" sz="quarter" idx="11"/>
          </p:nvPr>
        </p:nvSpPr>
        <p:spPr/>
        <p:txBody>
          <a:bodyPr/>
          <a:lstStyle/>
          <a:p>
            <a:endParaRPr lang="en-TR"/>
          </a:p>
        </p:txBody>
      </p:sp>
      <p:sp>
        <p:nvSpPr>
          <p:cNvPr id="6" name="Slide Number Placeholder 5">
            <a:extLst>
              <a:ext uri="{FF2B5EF4-FFF2-40B4-BE49-F238E27FC236}">
                <a16:creationId xmlns:a16="http://schemas.microsoft.com/office/drawing/2014/main" id="{A59FC252-B74E-9D09-FA27-7562D07F39F0}"/>
              </a:ext>
            </a:extLst>
          </p:cNvPr>
          <p:cNvSpPr>
            <a:spLocks noGrp="1"/>
          </p:cNvSpPr>
          <p:nvPr>
            <p:ph type="sldNum" sz="quarter" idx="12"/>
          </p:nvPr>
        </p:nvSpPr>
        <p:spPr/>
        <p:txBody>
          <a:bodyPr/>
          <a:lstStyle/>
          <a:p>
            <a:fld id="{B293B431-860C-F748-9DA7-65038E822742}" type="slidenum">
              <a:rPr lang="en-TR" smtClean="0"/>
              <a:t>‹#›</a:t>
            </a:fld>
            <a:endParaRPr lang="en-TR"/>
          </a:p>
        </p:txBody>
      </p:sp>
    </p:spTree>
    <p:extLst>
      <p:ext uri="{BB962C8B-B14F-4D97-AF65-F5344CB8AC3E}">
        <p14:creationId xmlns:p14="http://schemas.microsoft.com/office/powerpoint/2010/main" val="24932322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FB7278-8D16-266C-C422-1E995D22238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TR"/>
          </a:p>
        </p:txBody>
      </p:sp>
      <p:sp>
        <p:nvSpPr>
          <p:cNvPr id="3" name="Text Placeholder 2">
            <a:extLst>
              <a:ext uri="{FF2B5EF4-FFF2-40B4-BE49-F238E27FC236}">
                <a16:creationId xmlns:a16="http://schemas.microsoft.com/office/drawing/2014/main" id="{4B39F21B-9C2E-1B15-DAE0-C39B2193A785}"/>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3372F73-636D-4A16-EB49-941F7C4F3798}"/>
              </a:ext>
            </a:extLst>
          </p:cNvPr>
          <p:cNvSpPr>
            <a:spLocks noGrp="1"/>
          </p:cNvSpPr>
          <p:nvPr>
            <p:ph type="dt" sz="half" idx="10"/>
          </p:nvPr>
        </p:nvSpPr>
        <p:spPr/>
        <p:txBody>
          <a:bodyPr/>
          <a:lstStyle/>
          <a:p>
            <a:fld id="{CFD47ECA-CE62-094C-818F-7373E6B3F573}" type="datetimeFigureOut">
              <a:rPr lang="en-TR" smtClean="0"/>
              <a:t>12/02/2025</a:t>
            </a:fld>
            <a:endParaRPr lang="en-TR"/>
          </a:p>
        </p:txBody>
      </p:sp>
      <p:sp>
        <p:nvSpPr>
          <p:cNvPr id="5" name="Footer Placeholder 4">
            <a:extLst>
              <a:ext uri="{FF2B5EF4-FFF2-40B4-BE49-F238E27FC236}">
                <a16:creationId xmlns:a16="http://schemas.microsoft.com/office/drawing/2014/main" id="{5C40CDBD-7455-E8B5-52DF-9B79DD6135E8}"/>
              </a:ext>
            </a:extLst>
          </p:cNvPr>
          <p:cNvSpPr>
            <a:spLocks noGrp="1"/>
          </p:cNvSpPr>
          <p:nvPr>
            <p:ph type="ftr" sz="quarter" idx="11"/>
          </p:nvPr>
        </p:nvSpPr>
        <p:spPr/>
        <p:txBody>
          <a:bodyPr/>
          <a:lstStyle/>
          <a:p>
            <a:endParaRPr lang="en-TR"/>
          </a:p>
        </p:txBody>
      </p:sp>
      <p:sp>
        <p:nvSpPr>
          <p:cNvPr id="6" name="Slide Number Placeholder 5">
            <a:extLst>
              <a:ext uri="{FF2B5EF4-FFF2-40B4-BE49-F238E27FC236}">
                <a16:creationId xmlns:a16="http://schemas.microsoft.com/office/drawing/2014/main" id="{7BEADF94-826C-C5B3-80E3-94C27C7D4350}"/>
              </a:ext>
            </a:extLst>
          </p:cNvPr>
          <p:cNvSpPr>
            <a:spLocks noGrp="1"/>
          </p:cNvSpPr>
          <p:nvPr>
            <p:ph type="sldNum" sz="quarter" idx="12"/>
          </p:nvPr>
        </p:nvSpPr>
        <p:spPr/>
        <p:txBody>
          <a:bodyPr/>
          <a:lstStyle/>
          <a:p>
            <a:fld id="{B293B431-860C-F748-9DA7-65038E822742}" type="slidenum">
              <a:rPr lang="en-TR" smtClean="0"/>
              <a:t>‹#›</a:t>
            </a:fld>
            <a:endParaRPr lang="en-TR"/>
          </a:p>
        </p:txBody>
      </p:sp>
    </p:spTree>
    <p:extLst>
      <p:ext uri="{BB962C8B-B14F-4D97-AF65-F5344CB8AC3E}">
        <p14:creationId xmlns:p14="http://schemas.microsoft.com/office/powerpoint/2010/main" val="10889080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AF1C4F-EBCE-3C72-6DE5-14D5F79A083B}"/>
              </a:ext>
            </a:extLst>
          </p:cNvPr>
          <p:cNvSpPr>
            <a:spLocks noGrp="1"/>
          </p:cNvSpPr>
          <p:nvPr>
            <p:ph type="title"/>
          </p:nvPr>
        </p:nvSpPr>
        <p:spPr/>
        <p:txBody>
          <a:bodyPr/>
          <a:lstStyle/>
          <a:p>
            <a:r>
              <a:rPr lang="en-US"/>
              <a:t>Click to edit Master title style</a:t>
            </a:r>
            <a:endParaRPr lang="en-TR"/>
          </a:p>
        </p:txBody>
      </p:sp>
      <p:sp>
        <p:nvSpPr>
          <p:cNvPr id="3" name="Content Placeholder 2">
            <a:extLst>
              <a:ext uri="{FF2B5EF4-FFF2-40B4-BE49-F238E27FC236}">
                <a16:creationId xmlns:a16="http://schemas.microsoft.com/office/drawing/2014/main" id="{3F1AB504-C1DB-0935-82DC-9CECED461DC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TR"/>
          </a:p>
        </p:txBody>
      </p:sp>
      <p:sp>
        <p:nvSpPr>
          <p:cNvPr id="4" name="Content Placeholder 3">
            <a:extLst>
              <a:ext uri="{FF2B5EF4-FFF2-40B4-BE49-F238E27FC236}">
                <a16:creationId xmlns:a16="http://schemas.microsoft.com/office/drawing/2014/main" id="{904B9EFA-2D97-5439-A693-FC869C628CB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TR"/>
          </a:p>
        </p:txBody>
      </p:sp>
      <p:sp>
        <p:nvSpPr>
          <p:cNvPr id="5" name="Date Placeholder 4">
            <a:extLst>
              <a:ext uri="{FF2B5EF4-FFF2-40B4-BE49-F238E27FC236}">
                <a16:creationId xmlns:a16="http://schemas.microsoft.com/office/drawing/2014/main" id="{62B72A36-3A00-000A-44B2-CCCC90548CBF}"/>
              </a:ext>
            </a:extLst>
          </p:cNvPr>
          <p:cNvSpPr>
            <a:spLocks noGrp="1"/>
          </p:cNvSpPr>
          <p:nvPr>
            <p:ph type="dt" sz="half" idx="10"/>
          </p:nvPr>
        </p:nvSpPr>
        <p:spPr/>
        <p:txBody>
          <a:bodyPr/>
          <a:lstStyle/>
          <a:p>
            <a:fld id="{CFD47ECA-CE62-094C-818F-7373E6B3F573}" type="datetimeFigureOut">
              <a:rPr lang="en-TR" smtClean="0"/>
              <a:t>12/02/2025</a:t>
            </a:fld>
            <a:endParaRPr lang="en-TR"/>
          </a:p>
        </p:txBody>
      </p:sp>
      <p:sp>
        <p:nvSpPr>
          <p:cNvPr id="6" name="Footer Placeholder 5">
            <a:extLst>
              <a:ext uri="{FF2B5EF4-FFF2-40B4-BE49-F238E27FC236}">
                <a16:creationId xmlns:a16="http://schemas.microsoft.com/office/drawing/2014/main" id="{273D4AC8-93C8-2271-63C0-8E016A6884C4}"/>
              </a:ext>
            </a:extLst>
          </p:cNvPr>
          <p:cNvSpPr>
            <a:spLocks noGrp="1"/>
          </p:cNvSpPr>
          <p:nvPr>
            <p:ph type="ftr" sz="quarter" idx="11"/>
          </p:nvPr>
        </p:nvSpPr>
        <p:spPr/>
        <p:txBody>
          <a:bodyPr/>
          <a:lstStyle/>
          <a:p>
            <a:endParaRPr lang="en-TR"/>
          </a:p>
        </p:txBody>
      </p:sp>
      <p:sp>
        <p:nvSpPr>
          <p:cNvPr id="7" name="Slide Number Placeholder 6">
            <a:extLst>
              <a:ext uri="{FF2B5EF4-FFF2-40B4-BE49-F238E27FC236}">
                <a16:creationId xmlns:a16="http://schemas.microsoft.com/office/drawing/2014/main" id="{549525D8-4375-A0D9-A236-BE636AD714A9}"/>
              </a:ext>
            </a:extLst>
          </p:cNvPr>
          <p:cNvSpPr>
            <a:spLocks noGrp="1"/>
          </p:cNvSpPr>
          <p:nvPr>
            <p:ph type="sldNum" sz="quarter" idx="12"/>
          </p:nvPr>
        </p:nvSpPr>
        <p:spPr/>
        <p:txBody>
          <a:bodyPr/>
          <a:lstStyle/>
          <a:p>
            <a:fld id="{B293B431-860C-F748-9DA7-65038E822742}" type="slidenum">
              <a:rPr lang="en-TR" smtClean="0"/>
              <a:t>‹#›</a:t>
            </a:fld>
            <a:endParaRPr lang="en-TR"/>
          </a:p>
        </p:txBody>
      </p:sp>
    </p:spTree>
    <p:extLst>
      <p:ext uri="{BB962C8B-B14F-4D97-AF65-F5344CB8AC3E}">
        <p14:creationId xmlns:p14="http://schemas.microsoft.com/office/powerpoint/2010/main" val="25284721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6FFC01-C337-3AAE-F711-B74852A0B42A}"/>
              </a:ext>
            </a:extLst>
          </p:cNvPr>
          <p:cNvSpPr>
            <a:spLocks noGrp="1"/>
          </p:cNvSpPr>
          <p:nvPr>
            <p:ph type="title"/>
          </p:nvPr>
        </p:nvSpPr>
        <p:spPr>
          <a:xfrm>
            <a:off x="839788" y="365125"/>
            <a:ext cx="10515600" cy="1325563"/>
          </a:xfrm>
        </p:spPr>
        <p:txBody>
          <a:bodyPr/>
          <a:lstStyle/>
          <a:p>
            <a:r>
              <a:rPr lang="en-US"/>
              <a:t>Click to edit Master title style</a:t>
            </a:r>
            <a:endParaRPr lang="en-TR"/>
          </a:p>
        </p:txBody>
      </p:sp>
      <p:sp>
        <p:nvSpPr>
          <p:cNvPr id="3" name="Text Placeholder 2">
            <a:extLst>
              <a:ext uri="{FF2B5EF4-FFF2-40B4-BE49-F238E27FC236}">
                <a16:creationId xmlns:a16="http://schemas.microsoft.com/office/drawing/2014/main" id="{B68E9DCB-4029-B339-DB65-41A11F207F2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98B4D6B-7283-8670-202F-5AC2F9286CD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TR"/>
          </a:p>
        </p:txBody>
      </p:sp>
      <p:sp>
        <p:nvSpPr>
          <p:cNvPr id="5" name="Text Placeholder 4">
            <a:extLst>
              <a:ext uri="{FF2B5EF4-FFF2-40B4-BE49-F238E27FC236}">
                <a16:creationId xmlns:a16="http://schemas.microsoft.com/office/drawing/2014/main" id="{951980CB-43A1-18A4-BE95-CD27CCA6F04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BA6C1C5-51E7-7780-F5EF-C616D450733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TR"/>
          </a:p>
        </p:txBody>
      </p:sp>
      <p:sp>
        <p:nvSpPr>
          <p:cNvPr id="7" name="Date Placeholder 6">
            <a:extLst>
              <a:ext uri="{FF2B5EF4-FFF2-40B4-BE49-F238E27FC236}">
                <a16:creationId xmlns:a16="http://schemas.microsoft.com/office/drawing/2014/main" id="{DD050CA6-668F-1ABB-3E99-82E81D95F59A}"/>
              </a:ext>
            </a:extLst>
          </p:cNvPr>
          <p:cNvSpPr>
            <a:spLocks noGrp="1"/>
          </p:cNvSpPr>
          <p:nvPr>
            <p:ph type="dt" sz="half" idx="10"/>
          </p:nvPr>
        </p:nvSpPr>
        <p:spPr/>
        <p:txBody>
          <a:bodyPr/>
          <a:lstStyle/>
          <a:p>
            <a:fld id="{CFD47ECA-CE62-094C-818F-7373E6B3F573}" type="datetimeFigureOut">
              <a:rPr lang="en-TR" smtClean="0"/>
              <a:t>12/02/2025</a:t>
            </a:fld>
            <a:endParaRPr lang="en-TR"/>
          </a:p>
        </p:txBody>
      </p:sp>
      <p:sp>
        <p:nvSpPr>
          <p:cNvPr id="8" name="Footer Placeholder 7">
            <a:extLst>
              <a:ext uri="{FF2B5EF4-FFF2-40B4-BE49-F238E27FC236}">
                <a16:creationId xmlns:a16="http://schemas.microsoft.com/office/drawing/2014/main" id="{FF4A0506-5B44-A839-A849-7386CED7E124}"/>
              </a:ext>
            </a:extLst>
          </p:cNvPr>
          <p:cNvSpPr>
            <a:spLocks noGrp="1"/>
          </p:cNvSpPr>
          <p:nvPr>
            <p:ph type="ftr" sz="quarter" idx="11"/>
          </p:nvPr>
        </p:nvSpPr>
        <p:spPr/>
        <p:txBody>
          <a:bodyPr/>
          <a:lstStyle/>
          <a:p>
            <a:endParaRPr lang="en-TR"/>
          </a:p>
        </p:txBody>
      </p:sp>
      <p:sp>
        <p:nvSpPr>
          <p:cNvPr id="9" name="Slide Number Placeholder 8">
            <a:extLst>
              <a:ext uri="{FF2B5EF4-FFF2-40B4-BE49-F238E27FC236}">
                <a16:creationId xmlns:a16="http://schemas.microsoft.com/office/drawing/2014/main" id="{503CB948-5B3E-439A-6C51-7E016D437189}"/>
              </a:ext>
            </a:extLst>
          </p:cNvPr>
          <p:cNvSpPr>
            <a:spLocks noGrp="1"/>
          </p:cNvSpPr>
          <p:nvPr>
            <p:ph type="sldNum" sz="quarter" idx="12"/>
          </p:nvPr>
        </p:nvSpPr>
        <p:spPr/>
        <p:txBody>
          <a:bodyPr/>
          <a:lstStyle/>
          <a:p>
            <a:fld id="{B293B431-860C-F748-9DA7-65038E822742}" type="slidenum">
              <a:rPr lang="en-TR" smtClean="0"/>
              <a:t>‹#›</a:t>
            </a:fld>
            <a:endParaRPr lang="en-TR"/>
          </a:p>
        </p:txBody>
      </p:sp>
    </p:spTree>
    <p:extLst>
      <p:ext uri="{BB962C8B-B14F-4D97-AF65-F5344CB8AC3E}">
        <p14:creationId xmlns:p14="http://schemas.microsoft.com/office/powerpoint/2010/main" val="16998143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DE98BD-AEFC-1725-437D-4BC50A9F812D}"/>
              </a:ext>
            </a:extLst>
          </p:cNvPr>
          <p:cNvSpPr>
            <a:spLocks noGrp="1"/>
          </p:cNvSpPr>
          <p:nvPr>
            <p:ph type="title"/>
          </p:nvPr>
        </p:nvSpPr>
        <p:spPr/>
        <p:txBody>
          <a:bodyPr/>
          <a:lstStyle/>
          <a:p>
            <a:r>
              <a:rPr lang="en-US"/>
              <a:t>Click to edit Master title style</a:t>
            </a:r>
            <a:endParaRPr lang="en-TR"/>
          </a:p>
        </p:txBody>
      </p:sp>
      <p:sp>
        <p:nvSpPr>
          <p:cNvPr id="3" name="Date Placeholder 2">
            <a:extLst>
              <a:ext uri="{FF2B5EF4-FFF2-40B4-BE49-F238E27FC236}">
                <a16:creationId xmlns:a16="http://schemas.microsoft.com/office/drawing/2014/main" id="{ADDFA8AF-B067-F4F3-A029-DA2960E7F7FE}"/>
              </a:ext>
            </a:extLst>
          </p:cNvPr>
          <p:cNvSpPr>
            <a:spLocks noGrp="1"/>
          </p:cNvSpPr>
          <p:nvPr>
            <p:ph type="dt" sz="half" idx="10"/>
          </p:nvPr>
        </p:nvSpPr>
        <p:spPr/>
        <p:txBody>
          <a:bodyPr/>
          <a:lstStyle/>
          <a:p>
            <a:fld id="{CFD47ECA-CE62-094C-818F-7373E6B3F573}" type="datetimeFigureOut">
              <a:rPr lang="en-TR" smtClean="0"/>
              <a:t>12/02/2025</a:t>
            </a:fld>
            <a:endParaRPr lang="en-TR"/>
          </a:p>
        </p:txBody>
      </p:sp>
      <p:sp>
        <p:nvSpPr>
          <p:cNvPr id="4" name="Footer Placeholder 3">
            <a:extLst>
              <a:ext uri="{FF2B5EF4-FFF2-40B4-BE49-F238E27FC236}">
                <a16:creationId xmlns:a16="http://schemas.microsoft.com/office/drawing/2014/main" id="{17E4E8AB-8AF4-4C48-1D6C-E69DA059EAE3}"/>
              </a:ext>
            </a:extLst>
          </p:cNvPr>
          <p:cNvSpPr>
            <a:spLocks noGrp="1"/>
          </p:cNvSpPr>
          <p:nvPr>
            <p:ph type="ftr" sz="quarter" idx="11"/>
          </p:nvPr>
        </p:nvSpPr>
        <p:spPr/>
        <p:txBody>
          <a:bodyPr/>
          <a:lstStyle/>
          <a:p>
            <a:endParaRPr lang="en-TR"/>
          </a:p>
        </p:txBody>
      </p:sp>
      <p:sp>
        <p:nvSpPr>
          <p:cNvPr id="5" name="Slide Number Placeholder 4">
            <a:extLst>
              <a:ext uri="{FF2B5EF4-FFF2-40B4-BE49-F238E27FC236}">
                <a16:creationId xmlns:a16="http://schemas.microsoft.com/office/drawing/2014/main" id="{5CC0087E-4A5C-F518-7D9A-3787173D235C}"/>
              </a:ext>
            </a:extLst>
          </p:cNvPr>
          <p:cNvSpPr>
            <a:spLocks noGrp="1"/>
          </p:cNvSpPr>
          <p:nvPr>
            <p:ph type="sldNum" sz="quarter" idx="12"/>
          </p:nvPr>
        </p:nvSpPr>
        <p:spPr/>
        <p:txBody>
          <a:bodyPr/>
          <a:lstStyle/>
          <a:p>
            <a:fld id="{B293B431-860C-F748-9DA7-65038E822742}" type="slidenum">
              <a:rPr lang="en-TR" smtClean="0"/>
              <a:t>‹#›</a:t>
            </a:fld>
            <a:endParaRPr lang="en-TR"/>
          </a:p>
        </p:txBody>
      </p:sp>
    </p:spTree>
    <p:extLst>
      <p:ext uri="{BB962C8B-B14F-4D97-AF65-F5344CB8AC3E}">
        <p14:creationId xmlns:p14="http://schemas.microsoft.com/office/powerpoint/2010/main" val="18061980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A74D976-65A8-8A03-F470-A6B7E520DD22}"/>
              </a:ext>
            </a:extLst>
          </p:cNvPr>
          <p:cNvSpPr>
            <a:spLocks noGrp="1"/>
          </p:cNvSpPr>
          <p:nvPr>
            <p:ph type="dt" sz="half" idx="10"/>
          </p:nvPr>
        </p:nvSpPr>
        <p:spPr/>
        <p:txBody>
          <a:bodyPr/>
          <a:lstStyle/>
          <a:p>
            <a:fld id="{CFD47ECA-CE62-094C-818F-7373E6B3F573}" type="datetimeFigureOut">
              <a:rPr lang="en-TR" smtClean="0"/>
              <a:t>12/02/2025</a:t>
            </a:fld>
            <a:endParaRPr lang="en-TR"/>
          </a:p>
        </p:txBody>
      </p:sp>
      <p:sp>
        <p:nvSpPr>
          <p:cNvPr id="3" name="Footer Placeholder 2">
            <a:extLst>
              <a:ext uri="{FF2B5EF4-FFF2-40B4-BE49-F238E27FC236}">
                <a16:creationId xmlns:a16="http://schemas.microsoft.com/office/drawing/2014/main" id="{13406CB3-1D07-D06C-DA86-D3458C4BB754}"/>
              </a:ext>
            </a:extLst>
          </p:cNvPr>
          <p:cNvSpPr>
            <a:spLocks noGrp="1"/>
          </p:cNvSpPr>
          <p:nvPr>
            <p:ph type="ftr" sz="quarter" idx="11"/>
          </p:nvPr>
        </p:nvSpPr>
        <p:spPr/>
        <p:txBody>
          <a:bodyPr/>
          <a:lstStyle/>
          <a:p>
            <a:endParaRPr lang="en-TR"/>
          </a:p>
        </p:txBody>
      </p:sp>
      <p:sp>
        <p:nvSpPr>
          <p:cNvPr id="4" name="Slide Number Placeholder 3">
            <a:extLst>
              <a:ext uri="{FF2B5EF4-FFF2-40B4-BE49-F238E27FC236}">
                <a16:creationId xmlns:a16="http://schemas.microsoft.com/office/drawing/2014/main" id="{65CD2FAA-208C-2109-5024-714F9FFA9D11}"/>
              </a:ext>
            </a:extLst>
          </p:cNvPr>
          <p:cNvSpPr>
            <a:spLocks noGrp="1"/>
          </p:cNvSpPr>
          <p:nvPr>
            <p:ph type="sldNum" sz="quarter" idx="12"/>
          </p:nvPr>
        </p:nvSpPr>
        <p:spPr/>
        <p:txBody>
          <a:bodyPr/>
          <a:lstStyle/>
          <a:p>
            <a:fld id="{B293B431-860C-F748-9DA7-65038E822742}" type="slidenum">
              <a:rPr lang="en-TR" smtClean="0"/>
              <a:t>‹#›</a:t>
            </a:fld>
            <a:endParaRPr lang="en-TR"/>
          </a:p>
        </p:txBody>
      </p:sp>
    </p:spTree>
    <p:extLst>
      <p:ext uri="{BB962C8B-B14F-4D97-AF65-F5344CB8AC3E}">
        <p14:creationId xmlns:p14="http://schemas.microsoft.com/office/powerpoint/2010/main" val="29664944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3EE91A-0C19-CC49-EF9C-F63706CB1B5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TR"/>
          </a:p>
        </p:txBody>
      </p:sp>
      <p:sp>
        <p:nvSpPr>
          <p:cNvPr id="3" name="Content Placeholder 2">
            <a:extLst>
              <a:ext uri="{FF2B5EF4-FFF2-40B4-BE49-F238E27FC236}">
                <a16:creationId xmlns:a16="http://schemas.microsoft.com/office/drawing/2014/main" id="{C6353CC1-781F-A82A-9427-CAA32E90EFD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TR"/>
          </a:p>
        </p:txBody>
      </p:sp>
      <p:sp>
        <p:nvSpPr>
          <p:cNvPr id="4" name="Text Placeholder 3">
            <a:extLst>
              <a:ext uri="{FF2B5EF4-FFF2-40B4-BE49-F238E27FC236}">
                <a16:creationId xmlns:a16="http://schemas.microsoft.com/office/drawing/2014/main" id="{2F174580-E303-A5A0-5645-6C0CE79F90A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B122EF3-EC4E-093E-5B9F-994CC01AE584}"/>
              </a:ext>
            </a:extLst>
          </p:cNvPr>
          <p:cNvSpPr>
            <a:spLocks noGrp="1"/>
          </p:cNvSpPr>
          <p:nvPr>
            <p:ph type="dt" sz="half" idx="10"/>
          </p:nvPr>
        </p:nvSpPr>
        <p:spPr/>
        <p:txBody>
          <a:bodyPr/>
          <a:lstStyle/>
          <a:p>
            <a:fld id="{CFD47ECA-CE62-094C-818F-7373E6B3F573}" type="datetimeFigureOut">
              <a:rPr lang="en-TR" smtClean="0"/>
              <a:t>12/02/2025</a:t>
            </a:fld>
            <a:endParaRPr lang="en-TR"/>
          </a:p>
        </p:txBody>
      </p:sp>
      <p:sp>
        <p:nvSpPr>
          <p:cNvPr id="6" name="Footer Placeholder 5">
            <a:extLst>
              <a:ext uri="{FF2B5EF4-FFF2-40B4-BE49-F238E27FC236}">
                <a16:creationId xmlns:a16="http://schemas.microsoft.com/office/drawing/2014/main" id="{5D1C7CC7-762E-47EA-2C52-F280659B048A}"/>
              </a:ext>
            </a:extLst>
          </p:cNvPr>
          <p:cNvSpPr>
            <a:spLocks noGrp="1"/>
          </p:cNvSpPr>
          <p:nvPr>
            <p:ph type="ftr" sz="quarter" idx="11"/>
          </p:nvPr>
        </p:nvSpPr>
        <p:spPr/>
        <p:txBody>
          <a:bodyPr/>
          <a:lstStyle/>
          <a:p>
            <a:endParaRPr lang="en-TR"/>
          </a:p>
        </p:txBody>
      </p:sp>
      <p:sp>
        <p:nvSpPr>
          <p:cNvPr id="7" name="Slide Number Placeholder 6">
            <a:extLst>
              <a:ext uri="{FF2B5EF4-FFF2-40B4-BE49-F238E27FC236}">
                <a16:creationId xmlns:a16="http://schemas.microsoft.com/office/drawing/2014/main" id="{7ED852DE-B2AE-C3E0-17CF-C096D25EA14A}"/>
              </a:ext>
            </a:extLst>
          </p:cNvPr>
          <p:cNvSpPr>
            <a:spLocks noGrp="1"/>
          </p:cNvSpPr>
          <p:nvPr>
            <p:ph type="sldNum" sz="quarter" idx="12"/>
          </p:nvPr>
        </p:nvSpPr>
        <p:spPr/>
        <p:txBody>
          <a:bodyPr/>
          <a:lstStyle/>
          <a:p>
            <a:fld id="{B293B431-860C-F748-9DA7-65038E822742}" type="slidenum">
              <a:rPr lang="en-TR" smtClean="0"/>
              <a:t>‹#›</a:t>
            </a:fld>
            <a:endParaRPr lang="en-TR"/>
          </a:p>
        </p:txBody>
      </p:sp>
    </p:spTree>
    <p:extLst>
      <p:ext uri="{BB962C8B-B14F-4D97-AF65-F5344CB8AC3E}">
        <p14:creationId xmlns:p14="http://schemas.microsoft.com/office/powerpoint/2010/main" val="30382195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74CF88-D526-61D8-F078-E2D5072631F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TR"/>
          </a:p>
        </p:txBody>
      </p:sp>
      <p:sp>
        <p:nvSpPr>
          <p:cNvPr id="3" name="Picture Placeholder 2">
            <a:extLst>
              <a:ext uri="{FF2B5EF4-FFF2-40B4-BE49-F238E27FC236}">
                <a16:creationId xmlns:a16="http://schemas.microsoft.com/office/drawing/2014/main" id="{8C77C8DB-E968-A0FF-B557-2309D471958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TR"/>
          </a:p>
        </p:txBody>
      </p:sp>
      <p:sp>
        <p:nvSpPr>
          <p:cNvPr id="4" name="Text Placeholder 3">
            <a:extLst>
              <a:ext uri="{FF2B5EF4-FFF2-40B4-BE49-F238E27FC236}">
                <a16:creationId xmlns:a16="http://schemas.microsoft.com/office/drawing/2014/main" id="{E14403B0-88DF-2608-4E62-AFF7297CAE6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0B391AF-1997-E922-EC94-245A7F1EDAF2}"/>
              </a:ext>
            </a:extLst>
          </p:cNvPr>
          <p:cNvSpPr>
            <a:spLocks noGrp="1"/>
          </p:cNvSpPr>
          <p:nvPr>
            <p:ph type="dt" sz="half" idx="10"/>
          </p:nvPr>
        </p:nvSpPr>
        <p:spPr/>
        <p:txBody>
          <a:bodyPr/>
          <a:lstStyle/>
          <a:p>
            <a:fld id="{CFD47ECA-CE62-094C-818F-7373E6B3F573}" type="datetimeFigureOut">
              <a:rPr lang="en-TR" smtClean="0"/>
              <a:t>12/02/2025</a:t>
            </a:fld>
            <a:endParaRPr lang="en-TR"/>
          </a:p>
        </p:txBody>
      </p:sp>
      <p:sp>
        <p:nvSpPr>
          <p:cNvPr id="6" name="Footer Placeholder 5">
            <a:extLst>
              <a:ext uri="{FF2B5EF4-FFF2-40B4-BE49-F238E27FC236}">
                <a16:creationId xmlns:a16="http://schemas.microsoft.com/office/drawing/2014/main" id="{F92FDD85-8E25-9A1A-54DE-DE75224D5899}"/>
              </a:ext>
            </a:extLst>
          </p:cNvPr>
          <p:cNvSpPr>
            <a:spLocks noGrp="1"/>
          </p:cNvSpPr>
          <p:nvPr>
            <p:ph type="ftr" sz="quarter" idx="11"/>
          </p:nvPr>
        </p:nvSpPr>
        <p:spPr/>
        <p:txBody>
          <a:bodyPr/>
          <a:lstStyle/>
          <a:p>
            <a:endParaRPr lang="en-TR"/>
          </a:p>
        </p:txBody>
      </p:sp>
      <p:sp>
        <p:nvSpPr>
          <p:cNvPr id="7" name="Slide Number Placeholder 6">
            <a:extLst>
              <a:ext uri="{FF2B5EF4-FFF2-40B4-BE49-F238E27FC236}">
                <a16:creationId xmlns:a16="http://schemas.microsoft.com/office/drawing/2014/main" id="{0A270F4E-2220-4404-09C3-E0F4981344EC}"/>
              </a:ext>
            </a:extLst>
          </p:cNvPr>
          <p:cNvSpPr>
            <a:spLocks noGrp="1"/>
          </p:cNvSpPr>
          <p:nvPr>
            <p:ph type="sldNum" sz="quarter" idx="12"/>
          </p:nvPr>
        </p:nvSpPr>
        <p:spPr/>
        <p:txBody>
          <a:bodyPr/>
          <a:lstStyle/>
          <a:p>
            <a:fld id="{B293B431-860C-F748-9DA7-65038E822742}" type="slidenum">
              <a:rPr lang="en-TR" smtClean="0"/>
              <a:t>‹#›</a:t>
            </a:fld>
            <a:endParaRPr lang="en-TR"/>
          </a:p>
        </p:txBody>
      </p:sp>
    </p:spTree>
    <p:extLst>
      <p:ext uri="{BB962C8B-B14F-4D97-AF65-F5344CB8AC3E}">
        <p14:creationId xmlns:p14="http://schemas.microsoft.com/office/powerpoint/2010/main" val="27615403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6914586-9A80-3784-9888-7FD1769E5C5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TR"/>
          </a:p>
        </p:txBody>
      </p:sp>
      <p:sp>
        <p:nvSpPr>
          <p:cNvPr id="3" name="Text Placeholder 2">
            <a:extLst>
              <a:ext uri="{FF2B5EF4-FFF2-40B4-BE49-F238E27FC236}">
                <a16:creationId xmlns:a16="http://schemas.microsoft.com/office/drawing/2014/main" id="{931B86AF-B8F0-A4A5-544B-89614CFDD20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TR"/>
          </a:p>
        </p:txBody>
      </p:sp>
      <p:sp>
        <p:nvSpPr>
          <p:cNvPr id="4" name="Date Placeholder 3">
            <a:extLst>
              <a:ext uri="{FF2B5EF4-FFF2-40B4-BE49-F238E27FC236}">
                <a16:creationId xmlns:a16="http://schemas.microsoft.com/office/drawing/2014/main" id="{620A24FF-EA96-E9D3-6E33-C839C54FD43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CFD47ECA-CE62-094C-818F-7373E6B3F573}" type="datetimeFigureOut">
              <a:rPr lang="en-TR" smtClean="0"/>
              <a:t>12/02/2025</a:t>
            </a:fld>
            <a:endParaRPr lang="en-TR"/>
          </a:p>
        </p:txBody>
      </p:sp>
      <p:sp>
        <p:nvSpPr>
          <p:cNvPr id="5" name="Footer Placeholder 4">
            <a:extLst>
              <a:ext uri="{FF2B5EF4-FFF2-40B4-BE49-F238E27FC236}">
                <a16:creationId xmlns:a16="http://schemas.microsoft.com/office/drawing/2014/main" id="{D3A18E0D-C2CD-6A82-E8FF-A57D3D8CB48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TR"/>
          </a:p>
        </p:txBody>
      </p:sp>
      <p:sp>
        <p:nvSpPr>
          <p:cNvPr id="6" name="Slide Number Placeholder 5">
            <a:extLst>
              <a:ext uri="{FF2B5EF4-FFF2-40B4-BE49-F238E27FC236}">
                <a16:creationId xmlns:a16="http://schemas.microsoft.com/office/drawing/2014/main" id="{CCFF43E1-7081-AA45-9665-C1A5130DD5D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B293B431-860C-F748-9DA7-65038E822742}" type="slidenum">
              <a:rPr lang="en-TR" smtClean="0"/>
              <a:t>‹#›</a:t>
            </a:fld>
            <a:endParaRPr lang="en-TR"/>
          </a:p>
        </p:txBody>
      </p:sp>
    </p:spTree>
    <p:extLst>
      <p:ext uri="{BB962C8B-B14F-4D97-AF65-F5344CB8AC3E}">
        <p14:creationId xmlns:p14="http://schemas.microsoft.com/office/powerpoint/2010/main" val="389444393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2.jpg"/><Relationship Id="rId1" Type="http://schemas.openxmlformats.org/officeDocument/2006/relationships/slideLayout" Target="../slideLayouts/slideLayout1.xml"/><Relationship Id="rId4" Type="http://schemas.openxmlformats.org/officeDocument/2006/relationships/image" Target="../media/image13.png"/></Relationships>
</file>

<file path=ppt/slides/_rels/slide3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jpg"/><Relationship Id="rId1" Type="http://schemas.openxmlformats.org/officeDocument/2006/relationships/slideLayout" Target="../slideLayouts/slideLayout1.xml"/><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descr="yıldırım, meneviş mavisi, gök gürültüsü içeren bir resim&#10;&#10;Açıklama otomatik olarak oluşturuldu">
            <a:extLst>
              <a:ext uri="{FF2B5EF4-FFF2-40B4-BE49-F238E27FC236}">
                <a16:creationId xmlns:a16="http://schemas.microsoft.com/office/drawing/2014/main" id="{4D06C2C7-2C9F-C7BD-0843-343F5F794C4A}"/>
              </a:ext>
            </a:extLst>
          </p:cNvPr>
          <p:cNvPicPr>
            <a:picLocks noChangeAspect="1"/>
          </p:cNvPicPr>
          <p:nvPr/>
        </p:nvPicPr>
        <p:blipFill>
          <a:blip r:embed="rId2"/>
          <a:stretch>
            <a:fillRect/>
          </a:stretch>
        </p:blipFill>
        <p:spPr>
          <a:xfrm>
            <a:off x="0" y="-6178"/>
            <a:ext cx="12192000" cy="6858000"/>
          </a:xfrm>
          <a:prstGeom prst="rect">
            <a:avLst/>
          </a:prstGeom>
        </p:spPr>
      </p:pic>
      <p:sp>
        <p:nvSpPr>
          <p:cNvPr id="3" name="Metin kutusu 2">
            <a:extLst>
              <a:ext uri="{FF2B5EF4-FFF2-40B4-BE49-F238E27FC236}">
                <a16:creationId xmlns:a16="http://schemas.microsoft.com/office/drawing/2014/main" id="{CC81901F-C793-B451-341D-A6B5EE62294A}"/>
              </a:ext>
            </a:extLst>
          </p:cNvPr>
          <p:cNvSpPr txBox="1"/>
          <p:nvPr/>
        </p:nvSpPr>
        <p:spPr>
          <a:xfrm>
            <a:off x="1828800" y="1668496"/>
            <a:ext cx="8672052" cy="1200329"/>
          </a:xfrm>
          <a:prstGeom prst="rect">
            <a:avLst/>
          </a:prstGeom>
          <a:noFill/>
        </p:spPr>
        <p:txBody>
          <a:bodyPr wrap="square">
            <a:spAutoFit/>
          </a:bodyPr>
          <a:lstStyle/>
          <a:p>
            <a:pPr algn="ctr"/>
            <a:r>
              <a:rPr lang="tr-TR" sz="3600" b="1">
                <a:solidFill>
                  <a:schemeClr val="bg1"/>
                </a:solidFill>
              </a:rPr>
              <a:t>İNSAN KAYNAKLARI </a:t>
            </a:r>
            <a:r>
              <a:rPr lang="tr-TR" sz="3600" b="1" dirty="0">
                <a:solidFill>
                  <a:schemeClr val="bg1"/>
                </a:solidFill>
              </a:rPr>
              <a:t>KOMİSYONU FAALİYETLERİ </a:t>
            </a:r>
            <a:endParaRPr lang="tr-TR" sz="3600" dirty="0">
              <a:solidFill>
                <a:schemeClr val="bg1"/>
              </a:solidFill>
            </a:endParaRPr>
          </a:p>
        </p:txBody>
      </p:sp>
    </p:spTree>
    <p:extLst>
      <p:ext uri="{BB962C8B-B14F-4D97-AF65-F5344CB8AC3E}">
        <p14:creationId xmlns:p14="http://schemas.microsoft.com/office/powerpoint/2010/main" val="22807462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4AC00C-EBB7-68FA-3406-102623109075}"/>
            </a:ext>
          </a:extLst>
        </p:cNvPr>
        <p:cNvGrpSpPr/>
        <p:nvPr/>
      </p:nvGrpSpPr>
      <p:grpSpPr>
        <a:xfrm>
          <a:off x="0" y="0"/>
          <a:ext cx="0" cy="0"/>
          <a:chOff x="0" y="0"/>
          <a:chExt cx="0" cy="0"/>
        </a:xfrm>
      </p:grpSpPr>
      <p:pic>
        <p:nvPicPr>
          <p:cNvPr id="4" name="Picture 3" descr="A blue and white frame&#10;&#10;AI-generated content may be incorrect.">
            <a:extLst>
              <a:ext uri="{FF2B5EF4-FFF2-40B4-BE49-F238E27FC236}">
                <a16:creationId xmlns:a16="http://schemas.microsoft.com/office/drawing/2014/main" id="{5A855FF6-E61E-9590-A376-C768070729B9}"/>
              </a:ext>
            </a:extLst>
          </p:cNvPr>
          <p:cNvPicPr>
            <a:picLocks noChangeAspect="1"/>
          </p:cNvPicPr>
          <p:nvPr/>
        </p:nvPicPr>
        <p:blipFill>
          <a:blip r:embed="rId2"/>
          <a:stretch>
            <a:fillRect/>
          </a:stretch>
        </p:blipFill>
        <p:spPr>
          <a:xfrm>
            <a:off x="0" y="0"/>
            <a:ext cx="12192000" cy="6858000"/>
          </a:xfrm>
          <a:prstGeom prst="rect">
            <a:avLst/>
          </a:prstGeom>
        </p:spPr>
      </p:pic>
      <p:sp>
        <p:nvSpPr>
          <p:cNvPr id="7" name="TextBox 6">
            <a:extLst>
              <a:ext uri="{FF2B5EF4-FFF2-40B4-BE49-F238E27FC236}">
                <a16:creationId xmlns:a16="http://schemas.microsoft.com/office/drawing/2014/main" id="{8D53124F-C493-373B-6DAB-04BFFC140CD4}"/>
              </a:ext>
            </a:extLst>
          </p:cNvPr>
          <p:cNvSpPr txBox="1"/>
          <p:nvPr/>
        </p:nvSpPr>
        <p:spPr>
          <a:xfrm>
            <a:off x="8942599" y="749416"/>
            <a:ext cx="2413971" cy="646331"/>
          </a:xfrm>
          <a:prstGeom prst="rect">
            <a:avLst/>
          </a:prstGeom>
          <a:noFill/>
        </p:spPr>
        <p:txBody>
          <a:bodyPr wrap="square" rtlCol="0">
            <a:spAutoFit/>
          </a:bodyPr>
          <a:lstStyle/>
          <a:p>
            <a:r>
              <a:rPr lang="en-US" dirty="0">
                <a:solidFill>
                  <a:schemeClr val="bg1"/>
                </a:solidFill>
                <a:latin typeface="Poppins" pitchFamily="2" charset="77"/>
                <a:cs typeface="Poppins" pitchFamily="2" charset="77"/>
              </a:rPr>
              <a:t>HALİÇ ÜNİVERSİTESİ</a:t>
            </a:r>
          </a:p>
          <a:p>
            <a:r>
              <a:rPr lang="en-TR" dirty="0"/>
              <a:t> </a:t>
            </a:r>
          </a:p>
        </p:txBody>
      </p:sp>
      <p:sp>
        <p:nvSpPr>
          <p:cNvPr id="2" name="TextBox 5">
            <a:extLst>
              <a:ext uri="{FF2B5EF4-FFF2-40B4-BE49-F238E27FC236}">
                <a16:creationId xmlns:a16="http://schemas.microsoft.com/office/drawing/2014/main" id="{FC791F1A-11DC-8C52-DF56-D407BBB11D34}"/>
              </a:ext>
            </a:extLst>
          </p:cNvPr>
          <p:cNvSpPr txBox="1"/>
          <p:nvPr/>
        </p:nvSpPr>
        <p:spPr>
          <a:xfrm>
            <a:off x="1608096" y="1072581"/>
            <a:ext cx="7206688" cy="954107"/>
          </a:xfrm>
          <a:prstGeom prst="rect">
            <a:avLst/>
          </a:prstGeom>
          <a:noFill/>
        </p:spPr>
        <p:txBody>
          <a:bodyPr wrap="square" rtlCol="0">
            <a:spAutoFit/>
          </a:bodyPr>
          <a:lstStyle/>
          <a:p>
            <a:pPr algn="ctr"/>
            <a:r>
              <a:rPr lang="tr-TR" sz="2800" b="1" dirty="0">
                <a:solidFill>
                  <a:srgbClr val="0817B9"/>
                </a:solidFill>
                <a:latin typeface="Poppins" pitchFamily="2" charset="77"/>
                <a:cs typeface="Poppins" pitchFamily="2" charset="77"/>
              </a:rPr>
              <a:t>İNSAN KAYNAKLARI </a:t>
            </a:r>
            <a:r>
              <a:rPr lang="en-US" sz="2800" b="1" dirty="0">
                <a:solidFill>
                  <a:srgbClr val="0817B9"/>
                </a:solidFill>
                <a:latin typeface="Poppins" pitchFamily="2" charset="77"/>
                <a:cs typeface="Poppins" pitchFamily="2" charset="77"/>
              </a:rPr>
              <a:t>KOMİSYO</a:t>
            </a:r>
            <a:r>
              <a:rPr lang="tr-TR" sz="2800" b="1" dirty="0">
                <a:solidFill>
                  <a:srgbClr val="0817B9"/>
                </a:solidFill>
                <a:latin typeface="Poppins" pitchFamily="2" charset="77"/>
                <a:cs typeface="Poppins" pitchFamily="2" charset="77"/>
              </a:rPr>
              <a:t>NU</a:t>
            </a:r>
            <a:endParaRPr lang="en-US" sz="2800" b="1" dirty="0">
              <a:solidFill>
                <a:srgbClr val="0817B9"/>
              </a:solidFill>
              <a:latin typeface="Poppins" pitchFamily="2" charset="77"/>
              <a:cs typeface="Poppins" pitchFamily="2" charset="77"/>
            </a:endParaRPr>
          </a:p>
          <a:p>
            <a:pPr algn="ctr"/>
            <a:r>
              <a:rPr lang="en-TR" sz="2800" dirty="0"/>
              <a:t> </a:t>
            </a:r>
          </a:p>
        </p:txBody>
      </p:sp>
      <p:sp>
        <p:nvSpPr>
          <p:cNvPr id="5" name="Metin kutusu 4">
            <a:extLst>
              <a:ext uri="{FF2B5EF4-FFF2-40B4-BE49-F238E27FC236}">
                <a16:creationId xmlns:a16="http://schemas.microsoft.com/office/drawing/2014/main" id="{D798C94A-A6B0-8826-C0D5-BD72E8C97D02}"/>
              </a:ext>
            </a:extLst>
          </p:cNvPr>
          <p:cNvSpPr txBox="1"/>
          <p:nvPr/>
        </p:nvSpPr>
        <p:spPr>
          <a:xfrm>
            <a:off x="1608096" y="1933575"/>
            <a:ext cx="9898912" cy="646331"/>
          </a:xfrm>
          <a:prstGeom prst="rect">
            <a:avLst/>
          </a:prstGeom>
          <a:noFill/>
        </p:spPr>
        <p:txBody>
          <a:bodyPr wrap="square" rtlCol="0">
            <a:spAutoFit/>
          </a:bodyPr>
          <a:lstStyle/>
          <a:p>
            <a:pPr marL="285750" indent="-285750">
              <a:buFont typeface="Wingdings" panose="05000000000000000000" pitchFamily="2" charset="2"/>
              <a:buChar char="v"/>
            </a:pPr>
            <a:r>
              <a:rPr lang="tr-TR" b="1" dirty="0">
                <a:solidFill>
                  <a:srgbClr val="0817B9"/>
                </a:solidFill>
                <a:latin typeface="Poppins" pitchFamily="2" charset="77"/>
                <a:cs typeface="Poppins" pitchFamily="2" charset="77"/>
              </a:rPr>
              <a:t>Akademik ve İdari personel Çalışan Memnuniyet Anketi gerçekleştirilmiştir.</a:t>
            </a:r>
          </a:p>
          <a:p>
            <a:pPr marL="285750" indent="-285750">
              <a:buFont typeface="Wingdings" panose="05000000000000000000" pitchFamily="2" charset="2"/>
              <a:buChar char="v"/>
            </a:pPr>
            <a:endParaRPr lang="tr-TR" b="1" dirty="0">
              <a:solidFill>
                <a:srgbClr val="0817B9"/>
              </a:solidFill>
              <a:latin typeface="Poppins" pitchFamily="2" charset="77"/>
              <a:cs typeface="Poppins" pitchFamily="2" charset="77"/>
            </a:endParaRPr>
          </a:p>
        </p:txBody>
      </p:sp>
      <p:sp>
        <p:nvSpPr>
          <p:cNvPr id="3" name="Metin kutusu 2">
            <a:extLst>
              <a:ext uri="{FF2B5EF4-FFF2-40B4-BE49-F238E27FC236}">
                <a16:creationId xmlns:a16="http://schemas.microsoft.com/office/drawing/2014/main" id="{30539F82-3A29-EA23-894B-6AC10DBAE2D6}"/>
              </a:ext>
            </a:extLst>
          </p:cNvPr>
          <p:cNvSpPr txBox="1"/>
          <p:nvPr/>
        </p:nvSpPr>
        <p:spPr>
          <a:xfrm>
            <a:off x="1202028" y="2564516"/>
            <a:ext cx="8846745" cy="4278094"/>
          </a:xfrm>
          <a:prstGeom prst="rect">
            <a:avLst/>
          </a:prstGeom>
          <a:noFill/>
        </p:spPr>
        <p:txBody>
          <a:bodyPr wrap="square" rtlCol="0">
            <a:spAutoFit/>
          </a:bodyPr>
          <a:lstStyle/>
          <a:p>
            <a:pPr marL="285750" indent="-285750" algn="just">
              <a:buFont typeface="Arial" panose="020B0604020202020204" pitchFamily="34" charset="0"/>
              <a:buChar char="•"/>
            </a:pPr>
            <a:r>
              <a:rPr lang="tr-TR" sz="1600" b="1" dirty="0">
                <a:solidFill>
                  <a:srgbClr val="0817B9"/>
                </a:solidFill>
                <a:latin typeface="Poppins" pitchFamily="2" charset="77"/>
                <a:cs typeface="Poppins" pitchFamily="2" charset="77"/>
              </a:rPr>
              <a:t>Anket sonuçlarında Yemekhane Hizmetleri konusunda iyileştirme talep edilmiştir. Bunun sonucunda üniversite yönetimi tarafından yeniden ihale açılarak, farklı bir şirket ile anlaşma sağlanmış olup, Kasım ayı itibari ile yeni firmanın faaliyete geçmiştir.</a:t>
            </a:r>
          </a:p>
          <a:p>
            <a:pPr algn="just"/>
            <a:endParaRPr lang="tr-TR" sz="1600" b="1" dirty="0">
              <a:solidFill>
                <a:srgbClr val="0817B9"/>
              </a:solidFill>
              <a:latin typeface="Poppins" pitchFamily="2" charset="77"/>
              <a:cs typeface="Poppins" pitchFamily="2" charset="77"/>
            </a:endParaRPr>
          </a:p>
          <a:p>
            <a:pPr marL="285750" indent="-285750" algn="just">
              <a:buFont typeface="Arial" panose="020B0604020202020204" pitchFamily="34" charset="0"/>
              <a:buChar char="•"/>
            </a:pPr>
            <a:r>
              <a:rPr lang="tr-TR" sz="1600" b="1" dirty="0">
                <a:solidFill>
                  <a:srgbClr val="0817B9"/>
                </a:solidFill>
                <a:latin typeface="Poppins" pitchFamily="2" charset="77"/>
                <a:cs typeface="Poppins" pitchFamily="2" charset="77"/>
              </a:rPr>
              <a:t>Anket sonuçlarında Kişisel Gelişim Eğitimleri ve Sosyal Faaliyetler konusunda talep oluşmuş olup, yeni eğitimler düzenlenmiştir. </a:t>
            </a:r>
          </a:p>
          <a:p>
            <a:pPr marL="285750" indent="-285750" algn="just">
              <a:buFont typeface="Arial" panose="020B0604020202020204" pitchFamily="34" charset="0"/>
              <a:buChar char="•"/>
            </a:pPr>
            <a:endParaRPr lang="tr-TR" sz="1600" b="1" dirty="0">
              <a:solidFill>
                <a:srgbClr val="0817B9"/>
              </a:solidFill>
              <a:latin typeface="Poppins" pitchFamily="2" charset="77"/>
              <a:cs typeface="Poppins" pitchFamily="2" charset="77"/>
            </a:endParaRPr>
          </a:p>
          <a:p>
            <a:pPr marL="285750" indent="-285750" algn="just">
              <a:buFont typeface="Arial" panose="020B0604020202020204" pitchFamily="34" charset="0"/>
              <a:buChar char="•"/>
            </a:pPr>
            <a:r>
              <a:rPr lang="tr-TR" sz="1600" b="1" dirty="0">
                <a:solidFill>
                  <a:srgbClr val="0817B9"/>
                </a:solidFill>
                <a:latin typeface="Poppins" pitchFamily="2" charset="77"/>
                <a:cs typeface="Poppins" pitchFamily="2" charset="77"/>
              </a:rPr>
              <a:t>Akademik personel yeterliliği konusunda iyileştirme talep edilmiştir. Bu hususta yeni ilanlar çıkılarak, asgari koşul sayıları iyileştirilmesi hedeflenmektedir.</a:t>
            </a:r>
          </a:p>
          <a:p>
            <a:pPr marL="285750" indent="-285750" algn="just">
              <a:buFont typeface="Arial" panose="020B0604020202020204" pitchFamily="34" charset="0"/>
              <a:buChar char="•"/>
            </a:pPr>
            <a:endParaRPr lang="tr-TR" sz="1600" b="1" dirty="0">
              <a:solidFill>
                <a:srgbClr val="0817B9"/>
              </a:solidFill>
              <a:latin typeface="Poppins" pitchFamily="2" charset="77"/>
              <a:cs typeface="Poppins" pitchFamily="2" charset="77"/>
            </a:endParaRPr>
          </a:p>
          <a:p>
            <a:pPr marL="285750" indent="-285750" algn="just">
              <a:buFont typeface="Arial" panose="020B0604020202020204" pitchFamily="34" charset="0"/>
              <a:buChar char="•"/>
            </a:pPr>
            <a:r>
              <a:rPr lang="tr-TR" sz="1600" b="1" dirty="0">
                <a:solidFill>
                  <a:srgbClr val="0817B9"/>
                </a:solidFill>
                <a:latin typeface="Poppins" pitchFamily="2" charset="77"/>
                <a:cs typeface="Poppins" pitchFamily="2" charset="77"/>
              </a:rPr>
              <a:t>Akademik teşviklerin destekleri konusunda iyileştirme yapılması talep edilmiş olup, %50 oranında teşvik destekleri iyileştirilmiştir.</a:t>
            </a:r>
          </a:p>
          <a:p>
            <a:pPr marL="285750" indent="-285750" algn="just">
              <a:buFont typeface="Arial" panose="020B0604020202020204" pitchFamily="34" charset="0"/>
              <a:buChar char="•"/>
            </a:pPr>
            <a:endParaRPr lang="tr-TR" sz="1600" b="1" dirty="0">
              <a:solidFill>
                <a:srgbClr val="0817B9"/>
              </a:solidFill>
              <a:latin typeface="Poppins" pitchFamily="2" charset="77"/>
              <a:cs typeface="Poppins" pitchFamily="2" charset="77"/>
            </a:endParaRPr>
          </a:p>
          <a:p>
            <a:pPr marL="285750" indent="-285750" algn="just">
              <a:buFont typeface="Arial" panose="020B0604020202020204" pitchFamily="34" charset="0"/>
              <a:buChar char="•"/>
            </a:pPr>
            <a:r>
              <a:rPr lang="tr-TR" sz="1600" b="1" dirty="0">
                <a:solidFill>
                  <a:srgbClr val="0817B9"/>
                </a:solidFill>
                <a:latin typeface="Poppins" pitchFamily="2" charset="77"/>
                <a:cs typeface="Poppins" pitchFamily="2" charset="77"/>
              </a:rPr>
              <a:t>Anket sonuçlarında izin politikasının gözden geçirilmesi talep edilmiş olup, “İzin Yönergesi” revize edilmiştir. </a:t>
            </a:r>
          </a:p>
          <a:p>
            <a:pPr algn="just"/>
            <a:endParaRPr lang="tr-TR" sz="1400" dirty="0"/>
          </a:p>
          <a:p>
            <a:pPr marL="285750" indent="-285750" algn="just">
              <a:buFont typeface="Arial" panose="020B0604020202020204" pitchFamily="34" charset="0"/>
              <a:buChar char="•"/>
            </a:pPr>
            <a:endParaRPr lang="tr-TR" dirty="0"/>
          </a:p>
        </p:txBody>
      </p:sp>
      <p:pic>
        <p:nvPicPr>
          <p:cNvPr id="1026" name="Picture 2" descr="Anket Nedir? Anket Nasıl Hazırlanır? | AB Proje Yönetimi">
            <a:extLst>
              <a:ext uri="{FF2B5EF4-FFF2-40B4-BE49-F238E27FC236}">
                <a16:creationId xmlns:a16="http://schemas.microsoft.com/office/drawing/2014/main" id="{A6E71F83-9E53-6DE6-E915-0AA205611DC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61538" y="4951569"/>
            <a:ext cx="1917697" cy="1275908"/>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7798649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1EFDB0-E26C-2EE0-9D86-E22C660B0A53}"/>
            </a:ext>
          </a:extLst>
        </p:cNvPr>
        <p:cNvGrpSpPr/>
        <p:nvPr/>
      </p:nvGrpSpPr>
      <p:grpSpPr>
        <a:xfrm>
          <a:off x="0" y="0"/>
          <a:ext cx="0" cy="0"/>
          <a:chOff x="0" y="0"/>
          <a:chExt cx="0" cy="0"/>
        </a:xfrm>
      </p:grpSpPr>
      <p:pic>
        <p:nvPicPr>
          <p:cNvPr id="4" name="Picture 3" descr="A blue and white frame&#10;&#10;AI-generated content may be incorrect.">
            <a:extLst>
              <a:ext uri="{FF2B5EF4-FFF2-40B4-BE49-F238E27FC236}">
                <a16:creationId xmlns:a16="http://schemas.microsoft.com/office/drawing/2014/main" id="{B814337C-2943-ED56-8D69-60E129E79D42}"/>
              </a:ext>
            </a:extLst>
          </p:cNvPr>
          <p:cNvPicPr>
            <a:picLocks noChangeAspect="1"/>
          </p:cNvPicPr>
          <p:nvPr/>
        </p:nvPicPr>
        <p:blipFill>
          <a:blip r:embed="rId2"/>
          <a:stretch>
            <a:fillRect/>
          </a:stretch>
        </p:blipFill>
        <p:spPr>
          <a:xfrm>
            <a:off x="0" y="0"/>
            <a:ext cx="12192000" cy="6858000"/>
          </a:xfrm>
          <a:prstGeom prst="rect">
            <a:avLst/>
          </a:prstGeom>
        </p:spPr>
      </p:pic>
      <p:sp>
        <p:nvSpPr>
          <p:cNvPr id="7" name="TextBox 6">
            <a:extLst>
              <a:ext uri="{FF2B5EF4-FFF2-40B4-BE49-F238E27FC236}">
                <a16:creationId xmlns:a16="http://schemas.microsoft.com/office/drawing/2014/main" id="{E1702EED-ADF8-1A33-49AF-FDDF97ADEFD8}"/>
              </a:ext>
            </a:extLst>
          </p:cNvPr>
          <p:cNvSpPr txBox="1"/>
          <p:nvPr/>
        </p:nvSpPr>
        <p:spPr>
          <a:xfrm>
            <a:off x="8942599" y="749416"/>
            <a:ext cx="2413971" cy="646331"/>
          </a:xfrm>
          <a:prstGeom prst="rect">
            <a:avLst/>
          </a:prstGeom>
          <a:noFill/>
        </p:spPr>
        <p:txBody>
          <a:bodyPr wrap="square" rtlCol="0">
            <a:spAutoFit/>
          </a:bodyPr>
          <a:lstStyle/>
          <a:p>
            <a:r>
              <a:rPr lang="en-US" dirty="0">
                <a:solidFill>
                  <a:schemeClr val="bg1"/>
                </a:solidFill>
                <a:latin typeface="Poppins" pitchFamily="2" charset="77"/>
                <a:cs typeface="Poppins" pitchFamily="2" charset="77"/>
              </a:rPr>
              <a:t>HALİÇ ÜNİVERSİTESİ</a:t>
            </a:r>
          </a:p>
          <a:p>
            <a:r>
              <a:rPr lang="en-TR" dirty="0"/>
              <a:t> </a:t>
            </a:r>
          </a:p>
        </p:txBody>
      </p:sp>
      <p:sp>
        <p:nvSpPr>
          <p:cNvPr id="3" name="Metin kutusu 2">
            <a:extLst>
              <a:ext uri="{FF2B5EF4-FFF2-40B4-BE49-F238E27FC236}">
                <a16:creationId xmlns:a16="http://schemas.microsoft.com/office/drawing/2014/main" id="{CC78DC90-17A6-FF2B-ACA8-273A575F6463}"/>
              </a:ext>
            </a:extLst>
          </p:cNvPr>
          <p:cNvSpPr txBox="1"/>
          <p:nvPr/>
        </p:nvSpPr>
        <p:spPr>
          <a:xfrm>
            <a:off x="1663568" y="3665208"/>
            <a:ext cx="9080938" cy="923330"/>
          </a:xfrm>
          <a:prstGeom prst="rect">
            <a:avLst/>
          </a:prstGeom>
          <a:noFill/>
        </p:spPr>
        <p:txBody>
          <a:bodyPr wrap="square">
            <a:spAutoFit/>
          </a:bodyPr>
          <a:lstStyle/>
          <a:p>
            <a:pPr indent="-228600"/>
            <a:r>
              <a:rPr lang="tr-TR" b="1" dirty="0">
                <a:solidFill>
                  <a:srgbClr val="0817B9"/>
                </a:solidFill>
                <a:latin typeface="Poppins" pitchFamily="2" charset="77"/>
                <a:cs typeface="Poppins" pitchFamily="2" charset="77"/>
              </a:rPr>
              <a:t>3)      Eğitim-öğretim, araştırma, toplumsal katkı ve idari süreçlerde kurumun yönetimsel yaklaşımı, Sürekli iyileşme yaklaşımı ve bu kapsamda elde edilen sonuçlar, </a:t>
            </a:r>
          </a:p>
        </p:txBody>
      </p:sp>
      <p:sp>
        <p:nvSpPr>
          <p:cNvPr id="2" name="TextBox 5">
            <a:extLst>
              <a:ext uri="{FF2B5EF4-FFF2-40B4-BE49-F238E27FC236}">
                <a16:creationId xmlns:a16="http://schemas.microsoft.com/office/drawing/2014/main" id="{06505D57-D09C-D452-C1F7-6EDCFC020562}"/>
              </a:ext>
            </a:extLst>
          </p:cNvPr>
          <p:cNvSpPr txBox="1"/>
          <p:nvPr/>
        </p:nvSpPr>
        <p:spPr>
          <a:xfrm>
            <a:off x="2145454" y="2145163"/>
            <a:ext cx="7206688" cy="954107"/>
          </a:xfrm>
          <a:prstGeom prst="rect">
            <a:avLst/>
          </a:prstGeom>
          <a:noFill/>
        </p:spPr>
        <p:txBody>
          <a:bodyPr wrap="square" rtlCol="0">
            <a:spAutoFit/>
          </a:bodyPr>
          <a:lstStyle/>
          <a:p>
            <a:pPr algn="ctr"/>
            <a:r>
              <a:rPr lang="tr-TR" sz="2800" b="1" dirty="0">
                <a:solidFill>
                  <a:srgbClr val="0817B9"/>
                </a:solidFill>
                <a:latin typeface="Poppins" pitchFamily="2" charset="77"/>
                <a:cs typeface="Poppins" pitchFamily="2" charset="77"/>
              </a:rPr>
              <a:t>İNSAN KAYNAKLARI </a:t>
            </a:r>
            <a:r>
              <a:rPr lang="en-US" sz="2800" b="1" dirty="0">
                <a:solidFill>
                  <a:srgbClr val="0817B9"/>
                </a:solidFill>
                <a:latin typeface="Poppins" pitchFamily="2" charset="77"/>
                <a:cs typeface="Poppins" pitchFamily="2" charset="77"/>
              </a:rPr>
              <a:t>KOMİSYO</a:t>
            </a:r>
            <a:r>
              <a:rPr lang="tr-TR" sz="2800" b="1" dirty="0">
                <a:solidFill>
                  <a:srgbClr val="0817B9"/>
                </a:solidFill>
                <a:latin typeface="Poppins" pitchFamily="2" charset="77"/>
                <a:cs typeface="Poppins" pitchFamily="2" charset="77"/>
              </a:rPr>
              <a:t>NU</a:t>
            </a:r>
            <a:endParaRPr lang="en-US" sz="2800" b="1" dirty="0">
              <a:solidFill>
                <a:srgbClr val="0817B9"/>
              </a:solidFill>
              <a:latin typeface="Poppins" pitchFamily="2" charset="77"/>
              <a:cs typeface="Poppins" pitchFamily="2" charset="77"/>
            </a:endParaRPr>
          </a:p>
          <a:p>
            <a:pPr algn="ctr"/>
            <a:r>
              <a:rPr lang="en-TR" sz="2800" dirty="0"/>
              <a:t> </a:t>
            </a:r>
          </a:p>
        </p:txBody>
      </p:sp>
    </p:spTree>
    <p:extLst>
      <p:ext uri="{BB962C8B-B14F-4D97-AF65-F5344CB8AC3E}">
        <p14:creationId xmlns:p14="http://schemas.microsoft.com/office/powerpoint/2010/main" val="72603179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9EB1C3-4579-6525-223A-483B7E82CDBF}"/>
            </a:ext>
          </a:extLst>
        </p:cNvPr>
        <p:cNvGrpSpPr/>
        <p:nvPr/>
      </p:nvGrpSpPr>
      <p:grpSpPr>
        <a:xfrm>
          <a:off x="0" y="0"/>
          <a:ext cx="0" cy="0"/>
          <a:chOff x="0" y="0"/>
          <a:chExt cx="0" cy="0"/>
        </a:xfrm>
      </p:grpSpPr>
      <p:pic>
        <p:nvPicPr>
          <p:cNvPr id="4" name="Picture 3" descr="A blue and white frame&#10;&#10;AI-generated content may be incorrect.">
            <a:extLst>
              <a:ext uri="{FF2B5EF4-FFF2-40B4-BE49-F238E27FC236}">
                <a16:creationId xmlns:a16="http://schemas.microsoft.com/office/drawing/2014/main" id="{AFFBECDF-6216-2F25-0925-023AC0E25340}"/>
              </a:ext>
            </a:extLst>
          </p:cNvPr>
          <p:cNvPicPr>
            <a:picLocks noChangeAspect="1"/>
          </p:cNvPicPr>
          <p:nvPr/>
        </p:nvPicPr>
        <p:blipFill>
          <a:blip r:embed="rId2"/>
          <a:stretch>
            <a:fillRect/>
          </a:stretch>
        </p:blipFill>
        <p:spPr>
          <a:xfrm>
            <a:off x="0" y="0"/>
            <a:ext cx="12192000" cy="6858000"/>
          </a:xfrm>
          <a:prstGeom prst="rect">
            <a:avLst/>
          </a:prstGeom>
        </p:spPr>
      </p:pic>
      <p:sp>
        <p:nvSpPr>
          <p:cNvPr id="7" name="TextBox 6">
            <a:extLst>
              <a:ext uri="{FF2B5EF4-FFF2-40B4-BE49-F238E27FC236}">
                <a16:creationId xmlns:a16="http://schemas.microsoft.com/office/drawing/2014/main" id="{4ADBB78F-86E5-2E17-28F5-33BBE68291DE}"/>
              </a:ext>
            </a:extLst>
          </p:cNvPr>
          <p:cNvSpPr txBox="1"/>
          <p:nvPr/>
        </p:nvSpPr>
        <p:spPr>
          <a:xfrm>
            <a:off x="8942599" y="749416"/>
            <a:ext cx="2413971" cy="646331"/>
          </a:xfrm>
          <a:prstGeom prst="rect">
            <a:avLst/>
          </a:prstGeom>
          <a:noFill/>
        </p:spPr>
        <p:txBody>
          <a:bodyPr wrap="square" rtlCol="0">
            <a:spAutoFit/>
          </a:bodyPr>
          <a:lstStyle/>
          <a:p>
            <a:r>
              <a:rPr lang="en-US" dirty="0">
                <a:solidFill>
                  <a:schemeClr val="bg1"/>
                </a:solidFill>
                <a:latin typeface="Poppins" pitchFamily="2" charset="77"/>
                <a:cs typeface="Poppins" pitchFamily="2" charset="77"/>
              </a:rPr>
              <a:t>HALİÇ ÜNİVERSİTESİ</a:t>
            </a:r>
          </a:p>
          <a:p>
            <a:r>
              <a:rPr lang="en-TR" dirty="0"/>
              <a:t> </a:t>
            </a:r>
          </a:p>
        </p:txBody>
      </p:sp>
      <p:sp>
        <p:nvSpPr>
          <p:cNvPr id="2" name="TextBox 5">
            <a:extLst>
              <a:ext uri="{FF2B5EF4-FFF2-40B4-BE49-F238E27FC236}">
                <a16:creationId xmlns:a16="http://schemas.microsoft.com/office/drawing/2014/main" id="{2A821608-5ED5-5902-C4C1-399F93C19510}"/>
              </a:ext>
            </a:extLst>
          </p:cNvPr>
          <p:cNvSpPr txBox="1"/>
          <p:nvPr/>
        </p:nvSpPr>
        <p:spPr>
          <a:xfrm>
            <a:off x="2134822" y="1407921"/>
            <a:ext cx="7206688" cy="954107"/>
          </a:xfrm>
          <a:prstGeom prst="rect">
            <a:avLst/>
          </a:prstGeom>
          <a:noFill/>
        </p:spPr>
        <p:txBody>
          <a:bodyPr wrap="square" rtlCol="0">
            <a:spAutoFit/>
          </a:bodyPr>
          <a:lstStyle/>
          <a:p>
            <a:pPr algn="ctr"/>
            <a:r>
              <a:rPr lang="tr-TR" sz="2800" b="1" dirty="0">
                <a:solidFill>
                  <a:srgbClr val="0817B9"/>
                </a:solidFill>
                <a:latin typeface="Poppins" pitchFamily="2" charset="77"/>
                <a:cs typeface="Poppins" pitchFamily="2" charset="77"/>
              </a:rPr>
              <a:t>İNSAN KAYNAKLARI </a:t>
            </a:r>
            <a:r>
              <a:rPr lang="en-US" sz="2800" b="1" dirty="0">
                <a:solidFill>
                  <a:srgbClr val="0817B9"/>
                </a:solidFill>
                <a:latin typeface="Poppins" pitchFamily="2" charset="77"/>
                <a:cs typeface="Poppins" pitchFamily="2" charset="77"/>
              </a:rPr>
              <a:t>KOMİSYO</a:t>
            </a:r>
            <a:r>
              <a:rPr lang="tr-TR" sz="2800" b="1" dirty="0">
                <a:solidFill>
                  <a:srgbClr val="0817B9"/>
                </a:solidFill>
                <a:latin typeface="Poppins" pitchFamily="2" charset="77"/>
                <a:cs typeface="Poppins" pitchFamily="2" charset="77"/>
              </a:rPr>
              <a:t>NU</a:t>
            </a:r>
            <a:endParaRPr lang="en-US" sz="2800" b="1" dirty="0">
              <a:solidFill>
                <a:srgbClr val="0817B9"/>
              </a:solidFill>
              <a:latin typeface="Poppins" pitchFamily="2" charset="77"/>
              <a:cs typeface="Poppins" pitchFamily="2" charset="77"/>
            </a:endParaRPr>
          </a:p>
          <a:p>
            <a:pPr algn="ctr"/>
            <a:r>
              <a:rPr lang="en-TR" sz="2800" dirty="0"/>
              <a:t> </a:t>
            </a:r>
          </a:p>
        </p:txBody>
      </p:sp>
      <p:sp>
        <p:nvSpPr>
          <p:cNvPr id="5" name="Metin kutusu 4">
            <a:extLst>
              <a:ext uri="{FF2B5EF4-FFF2-40B4-BE49-F238E27FC236}">
                <a16:creationId xmlns:a16="http://schemas.microsoft.com/office/drawing/2014/main" id="{E9021DD7-EBD8-2A25-9D85-3EFEB4068CC5}"/>
              </a:ext>
            </a:extLst>
          </p:cNvPr>
          <p:cNvSpPr txBox="1"/>
          <p:nvPr/>
        </p:nvSpPr>
        <p:spPr>
          <a:xfrm>
            <a:off x="875682" y="3169784"/>
            <a:ext cx="9898912" cy="923330"/>
          </a:xfrm>
          <a:prstGeom prst="rect">
            <a:avLst/>
          </a:prstGeom>
          <a:noFill/>
        </p:spPr>
        <p:txBody>
          <a:bodyPr wrap="square" rtlCol="0">
            <a:spAutoFit/>
          </a:bodyPr>
          <a:lstStyle/>
          <a:p>
            <a:pPr marL="285750" indent="-285750" algn="just">
              <a:buFont typeface="Wingdings" panose="05000000000000000000" pitchFamily="2" charset="2"/>
              <a:buChar char="v"/>
            </a:pPr>
            <a:r>
              <a:rPr lang="tr-TR" b="1" dirty="0">
                <a:solidFill>
                  <a:srgbClr val="0817B9"/>
                </a:solidFill>
                <a:latin typeface="Poppins" pitchFamily="2" charset="77"/>
                <a:cs typeface="Poppins" pitchFamily="2" charset="77"/>
              </a:rPr>
              <a:t>CV DATABANK; Akademik ve İdari personel yetkinlik bilgilerine hızlı bir şekilde erişim için </a:t>
            </a:r>
            <a:r>
              <a:rPr lang="tr-TR" b="1" dirty="0" err="1">
                <a:solidFill>
                  <a:srgbClr val="0817B9"/>
                </a:solidFill>
                <a:latin typeface="Poppins" pitchFamily="2" charset="77"/>
                <a:cs typeface="Poppins" pitchFamily="2" charset="77"/>
              </a:rPr>
              <a:t>databank</a:t>
            </a:r>
            <a:r>
              <a:rPr lang="tr-TR" b="1" dirty="0">
                <a:solidFill>
                  <a:srgbClr val="0817B9"/>
                </a:solidFill>
                <a:latin typeface="Poppins" pitchFamily="2" charset="77"/>
                <a:cs typeface="Poppins" pitchFamily="2" charset="77"/>
              </a:rPr>
              <a:t> oluşturuldu.</a:t>
            </a:r>
          </a:p>
          <a:p>
            <a:pPr marL="285750" indent="-285750" algn="just">
              <a:buFont typeface="Wingdings" panose="05000000000000000000" pitchFamily="2" charset="2"/>
              <a:buChar char="v"/>
            </a:pPr>
            <a:endParaRPr lang="tr-TR" b="1" dirty="0">
              <a:solidFill>
                <a:srgbClr val="0817B9"/>
              </a:solidFill>
              <a:latin typeface="Poppins" pitchFamily="2" charset="77"/>
              <a:cs typeface="Poppins" pitchFamily="2" charset="77"/>
            </a:endParaRPr>
          </a:p>
        </p:txBody>
      </p:sp>
    </p:spTree>
    <p:extLst>
      <p:ext uri="{BB962C8B-B14F-4D97-AF65-F5344CB8AC3E}">
        <p14:creationId xmlns:p14="http://schemas.microsoft.com/office/powerpoint/2010/main" val="246216040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B2AB2A-6C51-0DFC-2BE2-827E32471F14}"/>
            </a:ext>
          </a:extLst>
        </p:cNvPr>
        <p:cNvGrpSpPr/>
        <p:nvPr/>
      </p:nvGrpSpPr>
      <p:grpSpPr>
        <a:xfrm>
          <a:off x="0" y="0"/>
          <a:ext cx="0" cy="0"/>
          <a:chOff x="0" y="0"/>
          <a:chExt cx="0" cy="0"/>
        </a:xfrm>
      </p:grpSpPr>
      <p:pic>
        <p:nvPicPr>
          <p:cNvPr id="4" name="Picture 3" descr="A blue and white frame&#10;&#10;AI-generated content may be incorrect.">
            <a:extLst>
              <a:ext uri="{FF2B5EF4-FFF2-40B4-BE49-F238E27FC236}">
                <a16:creationId xmlns:a16="http://schemas.microsoft.com/office/drawing/2014/main" id="{409E467B-34D3-8B29-C33A-3C3345E763D2}"/>
              </a:ext>
            </a:extLst>
          </p:cNvPr>
          <p:cNvPicPr>
            <a:picLocks noChangeAspect="1"/>
          </p:cNvPicPr>
          <p:nvPr/>
        </p:nvPicPr>
        <p:blipFill>
          <a:blip r:embed="rId2"/>
          <a:stretch>
            <a:fillRect/>
          </a:stretch>
        </p:blipFill>
        <p:spPr>
          <a:xfrm>
            <a:off x="0" y="0"/>
            <a:ext cx="12192000" cy="6858000"/>
          </a:xfrm>
          <a:prstGeom prst="rect">
            <a:avLst/>
          </a:prstGeom>
        </p:spPr>
      </p:pic>
      <p:sp>
        <p:nvSpPr>
          <p:cNvPr id="7" name="TextBox 6">
            <a:extLst>
              <a:ext uri="{FF2B5EF4-FFF2-40B4-BE49-F238E27FC236}">
                <a16:creationId xmlns:a16="http://schemas.microsoft.com/office/drawing/2014/main" id="{B134302F-32B5-F47E-4618-03E979EA9FD7}"/>
              </a:ext>
            </a:extLst>
          </p:cNvPr>
          <p:cNvSpPr txBox="1"/>
          <p:nvPr/>
        </p:nvSpPr>
        <p:spPr>
          <a:xfrm>
            <a:off x="8942599" y="749416"/>
            <a:ext cx="2413971" cy="646331"/>
          </a:xfrm>
          <a:prstGeom prst="rect">
            <a:avLst/>
          </a:prstGeom>
          <a:noFill/>
        </p:spPr>
        <p:txBody>
          <a:bodyPr wrap="square" rtlCol="0">
            <a:spAutoFit/>
          </a:bodyPr>
          <a:lstStyle/>
          <a:p>
            <a:r>
              <a:rPr lang="en-US" dirty="0">
                <a:solidFill>
                  <a:schemeClr val="bg1"/>
                </a:solidFill>
                <a:latin typeface="Poppins" pitchFamily="2" charset="77"/>
                <a:cs typeface="Poppins" pitchFamily="2" charset="77"/>
              </a:rPr>
              <a:t>HALİÇ ÜNİVERSİTESİ</a:t>
            </a:r>
          </a:p>
          <a:p>
            <a:r>
              <a:rPr lang="en-TR" dirty="0"/>
              <a:t> </a:t>
            </a:r>
          </a:p>
        </p:txBody>
      </p:sp>
      <p:sp>
        <p:nvSpPr>
          <p:cNvPr id="2" name="TextBox 5">
            <a:extLst>
              <a:ext uri="{FF2B5EF4-FFF2-40B4-BE49-F238E27FC236}">
                <a16:creationId xmlns:a16="http://schemas.microsoft.com/office/drawing/2014/main" id="{DA86FD6A-F95D-97C9-C01B-72A98279347D}"/>
              </a:ext>
            </a:extLst>
          </p:cNvPr>
          <p:cNvSpPr txBox="1"/>
          <p:nvPr/>
        </p:nvSpPr>
        <p:spPr>
          <a:xfrm>
            <a:off x="2134822" y="1407921"/>
            <a:ext cx="7206688" cy="954107"/>
          </a:xfrm>
          <a:prstGeom prst="rect">
            <a:avLst/>
          </a:prstGeom>
          <a:noFill/>
        </p:spPr>
        <p:txBody>
          <a:bodyPr wrap="square" rtlCol="0">
            <a:spAutoFit/>
          </a:bodyPr>
          <a:lstStyle/>
          <a:p>
            <a:pPr algn="ctr"/>
            <a:r>
              <a:rPr lang="tr-TR" sz="2800" b="1" dirty="0">
                <a:solidFill>
                  <a:srgbClr val="0817B9"/>
                </a:solidFill>
                <a:latin typeface="Poppins" pitchFamily="2" charset="77"/>
                <a:cs typeface="Poppins" pitchFamily="2" charset="77"/>
              </a:rPr>
              <a:t>İNSAN KAYNAKLARI </a:t>
            </a:r>
            <a:r>
              <a:rPr lang="en-US" sz="2800" b="1" dirty="0">
                <a:solidFill>
                  <a:srgbClr val="0817B9"/>
                </a:solidFill>
                <a:latin typeface="Poppins" pitchFamily="2" charset="77"/>
                <a:cs typeface="Poppins" pitchFamily="2" charset="77"/>
              </a:rPr>
              <a:t>KOMİSYO</a:t>
            </a:r>
            <a:r>
              <a:rPr lang="tr-TR" sz="2800" b="1" dirty="0">
                <a:solidFill>
                  <a:srgbClr val="0817B9"/>
                </a:solidFill>
                <a:latin typeface="Poppins" pitchFamily="2" charset="77"/>
                <a:cs typeface="Poppins" pitchFamily="2" charset="77"/>
              </a:rPr>
              <a:t>NU</a:t>
            </a:r>
            <a:endParaRPr lang="en-US" sz="2800" b="1" dirty="0">
              <a:solidFill>
                <a:srgbClr val="0817B9"/>
              </a:solidFill>
              <a:latin typeface="Poppins" pitchFamily="2" charset="77"/>
              <a:cs typeface="Poppins" pitchFamily="2" charset="77"/>
            </a:endParaRPr>
          </a:p>
          <a:p>
            <a:pPr algn="ctr"/>
            <a:r>
              <a:rPr lang="en-TR" sz="2800" dirty="0"/>
              <a:t> </a:t>
            </a:r>
          </a:p>
        </p:txBody>
      </p:sp>
      <p:sp>
        <p:nvSpPr>
          <p:cNvPr id="5" name="Metin kutusu 4">
            <a:extLst>
              <a:ext uri="{FF2B5EF4-FFF2-40B4-BE49-F238E27FC236}">
                <a16:creationId xmlns:a16="http://schemas.microsoft.com/office/drawing/2014/main" id="{4D9428C5-322E-C9A1-7FAD-CFC7F42DC461}"/>
              </a:ext>
            </a:extLst>
          </p:cNvPr>
          <p:cNvSpPr txBox="1"/>
          <p:nvPr/>
        </p:nvSpPr>
        <p:spPr>
          <a:xfrm>
            <a:off x="788710" y="3225019"/>
            <a:ext cx="9898912" cy="923330"/>
          </a:xfrm>
          <a:prstGeom prst="rect">
            <a:avLst/>
          </a:prstGeom>
          <a:noFill/>
        </p:spPr>
        <p:txBody>
          <a:bodyPr wrap="square" rtlCol="0">
            <a:spAutoFit/>
          </a:bodyPr>
          <a:lstStyle/>
          <a:p>
            <a:pPr marL="285750" indent="-285750">
              <a:buFont typeface="Wingdings" panose="05000000000000000000" pitchFamily="2" charset="2"/>
              <a:buChar char="v"/>
            </a:pPr>
            <a:r>
              <a:rPr lang="tr-TR" b="1" dirty="0">
                <a:solidFill>
                  <a:srgbClr val="0817B9"/>
                </a:solidFill>
                <a:latin typeface="Poppins" pitchFamily="2" charset="77"/>
                <a:cs typeface="Poppins" pitchFamily="2" charset="77"/>
              </a:rPr>
              <a:t>CV DATABANK; Akademik ve İdari personel yetkinlik bilgilerine hızlı bir şekilde erişim için </a:t>
            </a:r>
            <a:r>
              <a:rPr lang="tr-TR" b="1" dirty="0" err="1">
                <a:solidFill>
                  <a:srgbClr val="0817B9"/>
                </a:solidFill>
                <a:latin typeface="Poppins" pitchFamily="2" charset="77"/>
                <a:cs typeface="Poppins" pitchFamily="2" charset="77"/>
              </a:rPr>
              <a:t>databank</a:t>
            </a:r>
            <a:r>
              <a:rPr lang="tr-TR" b="1" dirty="0">
                <a:solidFill>
                  <a:srgbClr val="0817B9"/>
                </a:solidFill>
                <a:latin typeface="Poppins" pitchFamily="2" charset="77"/>
                <a:cs typeface="Poppins" pitchFamily="2" charset="77"/>
              </a:rPr>
              <a:t> oluşturuldu.</a:t>
            </a:r>
          </a:p>
          <a:p>
            <a:pPr marL="285750" indent="-285750">
              <a:buFont typeface="Wingdings" panose="05000000000000000000" pitchFamily="2" charset="2"/>
              <a:buChar char="v"/>
            </a:pPr>
            <a:endParaRPr lang="tr-TR" b="1" dirty="0">
              <a:solidFill>
                <a:srgbClr val="0817B9"/>
              </a:solidFill>
              <a:latin typeface="Poppins" pitchFamily="2" charset="77"/>
              <a:cs typeface="Poppins" pitchFamily="2" charset="77"/>
            </a:endParaRPr>
          </a:p>
        </p:txBody>
      </p:sp>
    </p:spTree>
    <p:extLst>
      <p:ext uri="{BB962C8B-B14F-4D97-AF65-F5344CB8AC3E}">
        <p14:creationId xmlns:p14="http://schemas.microsoft.com/office/powerpoint/2010/main" val="153463067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B0F403-DCD1-2D07-1C11-CC68EEDE4A1C}"/>
            </a:ext>
          </a:extLst>
        </p:cNvPr>
        <p:cNvGrpSpPr/>
        <p:nvPr/>
      </p:nvGrpSpPr>
      <p:grpSpPr>
        <a:xfrm>
          <a:off x="0" y="0"/>
          <a:ext cx="0" cy="0"/>
          <a:chOff x="0" y="0"/>
          <a:chExt cx="0" cy="0"/>
        </a:xfrm>
      </p:grpSpPr>
      <p:pic>
        <p:nvPicPr>
          <p:cNvPr id="4" name="Picture 3" descr="A blue and white frame&#10;&#10;AI-generated content may be incorrect.">
            <a:extLst>
              <a:ext uri="{FF2B5EF4-FFF2-40B4-BE49-F238E27FC236}">
                <a16:creationId xmlns:a16="http://schemas.microsoft.com/office/drawing/2014/main" id="{8D5FB10C-4DF6-60BF-24AF-9FD0C10ECB94}"/>
              </a:ext>
            </a:extLst>
          </p:cNvPr>
          <p:cNvPicPr>
            <a:picLocks noChangeAspect="1"/>
          </p:cNvPicPr>
          <p:nvPr/>
        </p:nvPicPr>
        <p:blipFill>
          <a:blip r:embed="rId2"/>
          <a:stretch>
            <a:fillRect/>
          </a:stretch>
        </p:blipFill>
        <p:spPr>
          <a:xfrm>
            <a:off x="0" y="0"/>
            <a:ext cx="12192000" cy="6858000"/>
          </a:xfrm>
          <a:prstGeom prst="rect">
            <a:avLst/>
          </a:prstGeom>
        </p:spPr>
      </p:pic>
      <p:sp>
        <p:nvSpPr>
          <p:cNvPr id="7" name="TextBox 6">
            <a:extLst>
              <a:ext uri="{FF2B5EF4-FFF2-40B4-BE49-F238E27FC236}">
                <a16:creationId xmlns:a16="http://schemas.microsoft.com/office/drawing/2014/main" id="{B42F8C18-A24F-DE83-CE64-DEBE67912284}"/>
              </a:ext>
            </a:extLst>
          </p:cNvPr>
          <p:cNvSpPr txBox="1"/>
          <p:nvPr/>
        </p:nvSpPr>
        <p:spPr>
          <a:xfrm>
            <a:off x="8942599" y="749416"/>
            <a:ext cx="2413971" cy="646331"/>
          </a:xfrm>
          <a:prstGeom prst="rect">
            <a:avLst/>
          </a:prstGeom>
          <a:noFill/>
        </p:spPr>
        <p:txBody>
          <a:bodyPr wrap="square" rtlCol="0">
            <a:spAutoFit/>
          </a:bodyPr>
          <a:lstStyle/>
          <a:p>
            <a:r>
              <a:rPr lang="en-US" dirty="0">
                <a:solidFill>
                  <a:schemeClr val="bg1"/>
                </a:solidFill>
                <a:latin typeface="Poppins" pitchFamily="2" charset="77"/>
                <a:cs typeface="Poppins" pitchFamily="2" charset="77"/>
              </a:rPr>
              <a:t>HALİÇ ÜNİVERSİTESİ</a:t>
            </a:r>
          </a:p>
          <a:p>
            <a:r>
              <a:rPr lang="en-TR" dirty="0"/>
              <a:t> </a:t>
            </a:r>
          </a:p>
        </p:txBody>
      </p:sp>
      <p:sp>
        <p:nvSpPr>
          <p:cNvPr id="2" name="TextBox 5">
            <a:extLst>
              <a:ext uri="{FF2B5EF4-FFF2-40B4-BE49-F238E27FC236}">
                <a16:creationId xmlns:a16="http://schemas.microsoft.com/office/drawing/2014/main" id="{7F499E17-ACF4-332D-558A-C10FE2DBDB8D}"/>
              </a:ext>
            </a:extLst>
          </p:cNvPr>
          <p:cNvSpPr txBox="1"/>
          <p:nvPr/>
        </p:nvSpPr>
        <p:spPr>
          <a:xfrm>
            <a:off x="2007231" y="1960814"/>
            <a:ext cx="7206688" cy="954107"/>
          </a:xfrm>
          <a:prstGeom prst="rect">
            <a:avLst/>
          </a:prstGeom>
          <a:noFill/>
        </p:spPr>
        <p:txBody>
          <a:bodyPr wrap="square" rtlCol="0">
            <a:spAutoFit/>
          </a:bodyPr>
          <a:lstStyle/>
          <a:p>
            <a:pPr algn="ctr"/>
            <a:r>
              <a:rPr lang="tr-TR" sz="2800" b="1" dirty="0">
                <a:solidFill>
                  <a:srgbClr val="0817B9"/>
                </a:solidFill>
                <a:latin typeface="Poppins" pitchFamily="2" charset="77"/>
                <a:cs typeface="Poppins" pitchFamily="2" charset="77"/>
              </a:rPr>
              <a:t>İNSAN KAYNAKLARI </a:t>
            </a:r>
            <a:r>
              <a:rPr lang="en-US" sz="2800" b="1" dirty="0">
                <a:solidFill>
                  <a:srgbClr val="0817B9"/>
                </a:solidFill>
                <a:latin typeface="Poppins" pitchFamily="2" charset="77"/>
                <a:cs typeface="Poppins" pitchFamily="2" charset="77"/>
              </a:rPr>
              <a:t>KOMİSYO</a:t>
            </a:r>
            <a:r>
              <a:rPr lang="tr-TR" sz="2800" b="1" dirty="0">
                <a:solidFill>
                  <a:srgbClr val="0817B9"/>
                </a:solidFill>
                <a:latin typeface="Poppins" pitchFamily="2" charset="77"/>
                <a:cs typeface="Poppins" pitchFamily="2" charset="77"/>
              </a:rPr>
              <a:t>NU</a:t>
            </a:r>
            <a:endParaRPr lang="en-US" sz="2800" b="1" dirty="0">
              <a:solidFill>
                <a:srgbClr val="0817B9"/>
              </a:solidFill>
              <a:latin typeface="Poppins" pitchFamily="2" charset="77"/>
              <a:cs typeface="Poppins" pitchFamily="2" charset="77"/>
            </a:endParaRPr>
          </a:p>
          <a:p>
            <a:pPr algn="ctr"/>
            <a:r>
              <a:rPr lang="en-TR" sz="2800" dirty="0"/>
              <a:t> </a:t>
            </a:r>
          </a:p>
        </p:txBody>
      </p:sp>
      <p:sp>
        <p:nvSpPr>
          <p:cNvPr id="5" name="Metin kutusu 4">
            <a:extLst>
              <a:ext uri="{FF2B5EF4-FFF2-40B4-BE49-F238E27FC236}">
                <a16:creationId xmlns:a16="http://schemas.microsoft.com/office/drawing/2014/main" id="{90E31F54-69BF-2E97-DCAE-A04A197F40BF}"/>
              </a:ext>
            </a:extLst>
          </p:cNvPr>
          <p:cNvSpPr txBox="1"/>
          <p:nvPr/>
        </p:nvSpPr>
        <p:spPr>
          <a:xfrm>
            <a:off x="1146544" y="3356561"/>
            <a:ext cx="9898912" cy="1754326"/>
          </a:xfrm>
          <a:prstGeom prst="rect">
            <a:avLst/>
          </a:prstGeom>
          <a:noFill/>
        </p:spPr>
        <p:txBody>
          <a:bodyPr wrap="square" rtlCol="0">
            <a:spAutoFit/>
          </a:bodyPr>
          <a:lstStyle/>
          <a:p>
            <a:pPr marL="285750" indent="-285750" algn="just">
              <a:buFont typeface="Wingdings" panose="05000000000000000000" pitchFamily="2" charset="2"/>
              <a:buChar char="v"/>
            </a:pPr>
            <a:r>
              <a:rPr lang="tr-TR" b="1" dirty="0">
                <a:solidFill>
                  <a:srgbClr val="0817B9"/>
                </a:solidFill>
                <a:latin typeface="Poppins" pitchFamily="2" charset="77"/>
                <a:cs typeface="Poppins" pitchFamily="2" charset="77"/>
              </a:rPr>
              <a:t>Fakülte/Bölüm sekreterlerinin görev bilgisi, iş akış süreçleri ve idari yeterlilikleri değerlendirilip, ihtiyaç doğrultusunda rotasyon ve bu görevler için personel alımları gerçekleştirilmiştir.</a:t>
            </a:r>
          </a:p>
          <a:p>
            <a:pPr algn="just"/>
            <a:endParaRPr lang="tr-TR" b="1" dirty="0">
              <a:solidFill>
                <a:srgbClr val="0817B9"/>
              </a:solidFill>
              <a:latin typeface="Poppins" pitchFamily="2" charset="77"/>
              <a:cs typeface="Poppins" pitchFamily="2" charset="77"/>
            </a:endParaRPr>
          </a:p>
          <a:p>
            <a:pPr marL="285750" indent="-285750" algn="just">
              <a:buFont typeface="Wingdings" panose="05000000000000000000" pitchFamily="2" charset="2"/>
              <a:buChar char="v"/>
            </a:pPr>
            <a:r>
              <a:rPr lang="tr-TR" b="1" dirty="0">
                <a:solidFill>
                  <a:srgbClr val="0817B9"/>
                </a:solidFill>
                <a:latin typeface="Poppins" pitchFamily="2" charset="77"/>
                <a:cs typeface="Poppins" pitchFamily="2" charset="77"/>
              </a:rPr>
              <a:t>Daha önce eksik olan pozisyonları doldurduk.</a:t>
            </a:r>
          </a:p>
          <a:p>
            <a:pPr marL="285750" indent="-285750" algn="just">
              <a:buFont typeface="Wingdings" panose="05000000000000000000" pitchFamily="2" charset="2"/>
              <a:buChar char="v"/>
            </a:pPr>
            <a:endParaRPr lang="tr-TR" b="1" dirty="0">
              <a:solidFill>
                <a:srgbClr val="0817B9"/>
              </a:solidFill>
              <a:latin typeface="Poppins" pitchFamily="2" charset="77"/>
              <a:cs typeface="Poppins" pitchFamily="2" charset="77"/>
            </a:endParaRPr>
          </a:p>
        </p:txBody>
      </p:sp>
    </p:spTree>
    <p:extLst>
      <p:ext uri="{BB962C8B-B14F-4D97-AF65-F5344CB8AC3E}">
        <p14:creationId xmlns:p14="http://schemas.microsoft.com/office/powerpoint/2010/main" val="330240596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00EB3E-B80C-C3A6-056D-720FE72E3A63}"/>
            </a:ext>
          </a:extLst>
        </p:cNvPr>
        <p:cNvGrpSpPr/>
        <p:nvPr/>
      </p:nvGrpSpPr>
      <p:grpSpPr>
        <a:xfrm>
          <a:off x="0" y="0"/>
          <a:ext cx="0" cy="0"/>
          <a:chOff x="0" y="0"/>
          <a:chExt cx="0" cy="0"/>
        </a:xfrm>
      </p:grpSpPr>
      <p:pic>
        <p:nvPicPr>
          <p:cNvPr id="4" name="Picture 3" descr="A blue and white frame&#10;&#10;AI-generated content may be incorrect.">
            <a:extLst>
              <a:ext uri="{FF2B5EF4-FFF2-40B4-BE49-F238E27FC236}">
                <a16:creationId xmlns:a16="http://schemas.microsoft.com/office/drawing/2014/main" id="{CAF70563-C609-E036-0938-AD5D134EF792}"/>
              </a:ext>
            </a:extLst>
          </p:cNvPr>
          <p:cNvPicPr>
            <a:picLocks noChangeAspect="1"/>
          </p:cNvPicPr>
          <p:nvPr/>
        </p:nvPicPr>
        <p:blipFill>
          <a:blip r:embed="rId2"/>
          <a:stretch>
            <a:fillRect/>
          </a:stretch>
        </p:blipFill>
        <p:spPr>
          <a:xfrm>
            <a:off x="0" y="0"/>
            <a:ext cx="12192000" cy="6858000"/>
          </a:xfrm>
          <a:prstGeom prst="rect">
            <a:avLst/>
          </a:prstGeom>
        </p:spPr>
      </p:pic>
      <p:sp>
        <p:nvSpPr>
          <p:cNvPr id="7" name="TextBox 6">
            <a:extLst>
              <a:ext uri="{FF2B5EF4-FFF2-40B4-BE49-F238E27FC236}">
                <a16:creationId xmlns:a16="http://schemas.microsoft.com/office/drawing/2014/main" id="{7C4B2307-490D-A966-447B-930F65644F5E}"/>
              </a:ext>
            </a:extLst>
          </p:cNvPr>
          <p:cNvSpPr txBox="1"/>
          <p:nvPr/>
        </p:nvSpPr>
        <p:spPr>
          <a:xfrm>
            <a:off x="8942599" y="749416"/>
            <a:ext cx="2413971" cy="646331"/>
          </a:xfrm>
          <a:prstGeom prst="rect">
            <a:avLst/>
          </a:prstGeom>
          <a:noFill/>
        </p:spPr>
        <p:txBody>
          <a:bodyPr wrap="square" rtlCol="0">
            <a:spAutoFit/>
          </a:bodyPr>
          <a:lstStyle/>
          <a:p>
            <a:r>
              <a:rPr lang="en-US" dirty="0">
                <a:solidFill>
                  <a:schemeClr val="bg1"/>
                </a:solidFill>
                <a:latin typeface="Poppins" pitchFamily="2" charset="77"/>
                <a:cs typeface="Poppins" pitchFamily="2" charset="77"/>
              </a:rPr>
              <a:t>HALİÇ ÜNİVERSİTESİ</a:t>
            </a:r>
          </a:p>
          <a:p>
            <a:r>
              <a:rPr lang="en-TR" dirty="0"/>
              <a:t> </a:t>
            </a:r>
          </a:p>
        </p:txBody>
      </p:sp>
      <p:sp>
        <p:nvSpPr>
          <p:cNvPr id="2" name="TextBox 5">
            <a:extLst>
              <a:ext uri="{FF2B5EF4-FFF2-40B4-BE49-F238E27FC236}">
                <a16:creationId xmlns:a16="http://schemas.microsoft.com/office/drawing/2014/main" id="{6DB14D45-260E-C862-6D67-29D211EE0C83}"/>
              </a:ext>
            </a:extLst>
          </p:cNvPr>
          <p:cNvSpPr txBox="1"/>
          <p:nvPr/>
        </p:nvSpPr>
        <p:spPr>
          <a:xfrm>
            <a:off x="2134822" y="1407921"/>
            <a:ext cx="7206688" cy="954107"/>
          </a:xfrm>
          <a:prstGeom prst="rect">
            <a:avLst/>
          </a:prstGeom>
          <a:noFill/>
        </p:spPr>
        <p:txBody>
          <a:bodyPr wrap="square" rtlCol="0">
            <a:spAutoFit/>
          </a:bodyPr>
          <a:lstStyle/>
          <a:p>
            <a:pPr algn="ctr"/>
            <a:r>
              <a:rPr lang="tr-TR" sz="2800" b="1" dirty="0">
                <a:solidFill>
                  <a:srgbClr val="0817B9"/>
                </a:solidFill>
                <a:latin typeface="Poppins" pitchFamily="2" charset="77"/>
                <a:cs typeface="Poppins" pitchFamily="2" charset="77"/>
              </a:rPr>
              <a:t>İNSAN KAYNAKLARI </a:t>
            </a:r>
            <a:r>
              <a:rPr lang="en-US" sz="2800" b="1" dirty="0">
                <a:solidFill>
                  <a:srgbClr val="0817B9"/>
                </a:solidFill>
                <a:latin typeface="Poppins" pitchFamily="2" charset="77"/>
                <a:cs typeface="Poppins" pitchFamily="2" charset="77"/>
              </a:rPr>
              <a:t>KOMİSYO</a:t>
            </a:r>
            <a:r>
              <a:rPr lang="tr-TR" sz="2800" b="1" dirty="0">
                <a:solidFill>
                  <a:srgbClr val="0817B9"/>
                </a:solidFill>
                <a:latin typeface="Poppins" pitchFamily="2" charset="77"/>
                <a:cs typeface="Poppins" pitchFamily="2" charset="77"/>
              </a:rPr>
              <a:t>NU</a:t>
            </a:r>
            <a:endParaRPr lang="en-US" sz="2800" b="1" dirty="0">
              <a:solidFill>
                <a:srgbClr val="0817B9"/>
              </a:solidFill>
              <a:latin typeface="Poppins" pitchFamily="2" charset="77"/>
              <a:cs typeface="Poppins" pitchFamily="2" charset="77"/>
            </a:endParaRPr>
          </a:p>
          <a:p>
            <a:pPr algn="ctr"/>
            <a:r>
              <a:rPr lang="en-TR" sz="2800" dirty="0"/>
              <a:t> </a:t>
            </a:r>
          </a:p>
        </p:txBody>
      </p:sp>
      <p:sp>
        <p:nvSpPr>
          <p:cNvPr id="5" name="Metin kutusu 4">
            <a:extLst>
              <a:ext uri="{FF2B5EF4-FFF2-40B4-BE49-F238E27FC236}">
                <a16:creationId xmlns:a16="http://schemas.microsoft.com/office/drawing/2014/main" id="{0277B1F6-4D44-E6C8-6252-74A7E9B99FF2}"/>
              </a:ext>
            </a:extLst>
          </p:cNvPr>
          <p:cNvSpPr txBox="1"/>
          <p:nvPr/>
        </p:nvSpPr>
        <p:spPr>
          <a:xfrm>
            <a:off x="1371599" y="2503277"/>
            <a:ext cx="8956029" cy="461665"/>
          </a:xfrm>
          <a:prstGeom prst="rect">
            <a:avLst/>
          </a:prstGeom>
          <a:noFill/>
        </p:spPr>
        <p:txBody>
          <a:bodyPr wrap="square" rtlCol="0">
            <a:spAutoFit/>
          </a:bodyPr>
          <a:lstStyle/>
          <a:p>
            <a:pPr marL="285750" indent="-285750">
              <a:buFont typeface="Wingdings" panose="05000000000000000000" pitchFamily="2" charset="2"/>
              <a:buChar char="v"/>
            </a:pPr>
            <a:r>
              <a:rPr lang="tr-TR" sz="2400" b="1" dirty="0">
                <a:solidFill>
                  <a:srgbClr val="0817B9"/>
                </a:solidFill>
                <a:latin typeface="Poppins" pitchFamily="2" charset="77"/>
                <a:cs typeface="Poppins" pitchFamily="2" charset="77"/>
              </a:rPr>
              <a:t>ÜCRET YÖNETİMİ (Akademik Teşvik Uygulaması)</a:t>
            </a:r>
          </a:p>
        </p:txBody>
      </p:sp>
      <p:sp>
        <p:nvSpPr>
          <p:cNvPr id="3" name="Metin kutusu 2">
            <a:extLst>
              <a:ext uri="{FF2B5EF4-FFF2-40B4-BE49-F238E27FC236}">
                <a16:creationId xmlns:a16="http://schemas.microsoft.com/office/drawing/2014/main" id="{B7C6320D-7332-BE96-DD13-C79BDF27FE13}"/>
              </a:ext>
            </a:extLst>
          </p:cNvPr>
          <p:cNvSpPr txBox="1"/>
          <p:nvPr/>
        </p:nvSpPr>
        <p:spPr>
          <a:xfrm>
            <a:off x="1371599" y="3173895"/>
            <a:ext cx="10143460" cy="3416320"/>
          </a:xfrm>
          <a:prstGeom prst="rect">
            <a:avLst/>
          </a:prstGeom>
          <a:noFill/>
        </p:spPr>
        <p:txBody>
          <a:bodyPr wrap="square" rtlCol="0">
            <a:spAutoFit/>
          </a:bodyPr>
          <a:lstStyle/>
          <a:p>
            <a:pPr marL="285750" indent="-285750" algn="just">
              <a:buFont typeface="Wingdings" panose="05000000000000000000" pitchFamily="2" charset="2"/>
              <a:buChar char="§"/>
            </a:pPr>
            <a:r>
              <a:rPr lang="tr-TR" b="1" dirty="0">
                <a:solidFill>
                  <a:srgbClr val="0817B9"/>
                </a:solidFill>
                <a:latin typeface="Poppins" pitchFamily="2" charset="77"/>
                <a:cs typeface="Poppins" pitchFamily="2" charset="77"/>
              </a:rPr>
              <a:t>Akademik Teşvik uygulaması ile akademik personelin ücretlerine ek olarak yan haklar sağlandı. </a:t>
            </a:r>
          </a:p>
          <a:p>
            <a:pPr marL="285750" indent="-285750" algn="just">
              <a:buFont typeface="Wingdings" panose="05000000000000000000" pitchFamily="2" charset="2"/>
              <a:buChar char="§"/>
            </a:pPr>
            <a:endParaRPr lang="tr-TR" b="1" dirty="0">
              <a:solidFill>
                <a:srgbClr val="0817B9"/>
              </a:solidFill>
              <a:latin typeface="Poppins" pitchFamily="2" charset="77"/>
              <a:cs typeface="Poppins" pitchFamily="2" charset="77"/>
            </a:endParaRPr>
          </a:p>
          <a:p>
            <a:pPr marL="285750" indent="-285750" algn="just">
              <a:buFont typeface="Wingdings" panose="05000000000000000000" pitchFamily="2" charset="2"/>
              <a:buChar char="§"/>
            </a:pPr>
            <a:r>
              <a:rPr lang="tr-TR" b="1" dirty="0">
                <a:solidFill>
                  <a:srgbClr val="0817B9"/>
                </a:solidFill>
                <a:latin typeface="Poppins" pitchFamily="2" charset="77"/>
                <a:cs typeface="Poppins" pitchFamily="2" charset="77"/>
              </a:rPr>
              <a:t>Bu husus aynı zamanda yıl içerisinde akademik faaliyetlerin arttırılmasına olanak sağladı.</a:t>
            </a:r>
          </a:p>
          <a:p>
            <a:pPr algn="just"/>
            <a:r>
              <a:rPr lang="tr-TR" b="1" dirty="0">
                <a:solidFill>
                  <a:srgbClr val="0817B9"/>
                </a:solidFill>
                <a:latin typeface="Poppins" pitchFamily="2" charset="77"/>
                <a:cs typeface="Poppins" pitchFamily="2" charset="77"/>
              </a:rPr>
              <a:t> </a:t>
            </a:r>
          </a:p>
          <a:p>
            <a:pPr marL="285750" indent="-285750" algn="just">
              <a:buFont typeface="Wingdings" panose="05000000000000000000" pitchFamily="2" charset="2"/>
              <a:buChar char="§"/>
            </a:pPr>
            <a:r>
              <a:rPr lang="tr-TR" b="1" dirty="0">
                <a:solidFill>
                  <a:srgbClr val="0817B9"/>
                </a:solidFill>
                <a:latin typeface="Poppins" pitchFamily="2" charset="77"/>
                <a:cs typeface="Poppins" pitchFamily="2" charset="77"/>
              </a:rPr>
              <a:t>Akademik teşvik yönergesi ile akademik teşvik faaliyetlerini arttırıcı anlamda pozitif etki oluşturulmuştur.</a:t>
            </a:r>
          </a:p>
          <a:p>
            <a:pPr marL="285750" indent="-285750" algn="just">
              <a:buFont typeface="Wingdings" panose="05000000000000000000" pitchFamily="2" charset="2"/>
              <a:buChar char="§"/>
            </a:pPr>
            <a:endParaRPr lang="tr-TR" b="1" dirty="0">
              <a:solidFill>
                <a:srgbClr val="0817B9"/>
              </a:solidFill>
              <a:latin typeface="Poppins" pitchFamily="2" charset="77"/>
              <a:cs typeface="Poppins" pitchFamily="2" charset="77"/>
            </a:endParaRPr>
          </a:p>
          <a:p>
            <a:pPr marL="285750" indent="-285750" algn="just">
              <a:buFont typeface="Wingdings" panose="05000000000000000000" pitchFamily="2" charset="2"/>
              <a:buChar char="§"/>
            </a:pPr>
            <a:r>
              <a:rPr lang="tr-TR" b="1" dirty="0">
                <a:solidFill>
                  <a:srgbClr val="0817B9"/>
                </a:solidFill>
                <a:latin typeface="Poppins" pitchFamily="2" charset="77"/>
                <a:cs typeface="Poppins" pitchFamily="2" charset="77"/>
              </a:rPr>
              <a:t>Aynı zamanda akademik teşvik faaliyetleri üniversitemizin akademik başarı oranını arttırmaktadır.</a:t>
            </a:r>
          </a:p>
          <a:p>
            <a:pPr marL="285750" indent="-285750" algn="just">
              <a:buFont typeface="Wingdings" panose="05000000000000000000" pitchFamily="2" charset="2"/>
              <a:buChar char="§"/>
            </a:pPr>
            <a:endParaRPr lang="tr-TR" b="1" dirty="0">
              <a:solidFill>
                <a:srgbClr val="0817B9"/>
              </a:solidFill>
              <a:latin typeface="Poppins" pitchFamily="2" charset="77"/>
              <a:cs typeface="Poppins" pitchFamily="2" charset="77"/>
            </a:endParaRPr>
          </a:p>
          <a:p>
            <a:pPr marL="285750" indent="-285750" algn="just">
              <a:buFont typeface="Wingdings" panose="05000000000000000000" pitchFamily="2" charset="2"/>
              <a:buChar char="§"/>
            </a:pPr>
            <a:endParaRPr lang="tr-TR" b="1" dirty="0">
              <a:solidFill>
                <a:srgbClr val="0817B9"/>
              </a:solidFill>
              <a:latin typeface="Poppins" pitchFamily="2" charset="77"/>
              <a:cs typeface="Poppins" pitchFamily="2" charset="77"/>
            </a:endParaRPr>
          </a:p>
        </p:txBody>
      </p:sp>
    </p:spTree>
    <p:extLst>
      <p:ext uri="{BB962C8B-B14F-4D97-AF65-F5344CB8AC3E}">
        <p14:creationId xmlns:p14="http://schemas.microsoft.com/office/powerpoint/2010/main" val="312327344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36BDC6-4E1E-1C56-1256-C61D6A21F81E}"/>
            </a:ext>
          </a:extLst>
        </p:cNvPr>
        <p:cNvGrpSpPr/>
        <p:nvPr/>
      </p:nvGrpSpPr>
      <p:grpSpPr>
        <a:xfrm>
          <a:off x="0" y="0"/>
          <a:ext cx="0" cy="0"/>
          <a:chOff x="0" y="0"/>
          <a:chExt cx="0" cy="0"/>
        </a:xfrm>
      </p:grpSpPr>
      <p:pic>
        <p:nvPicPr>
          <p:cNvPr id="4" name="Picture 3" descr="A blue and white frame&#10;&#10;AI-generated content may be incorrect.">
            <a:extLst>
              <a:ext uri="{FF2B5EF4-FFF2-40B4-BE49-F238E27FC236}">
                <a16:creationId xmlns:a16="http://schemas.microsoft.com/office/drawing/2014/main" id="{C308730C-87C3-8230-75C4-FAF13BEC8736}"/>
              </a:ext>
            </a:extLst>
          </p:cNvPr>
          <p:cNvPicPr>
            <a:picLocks noChangeAspect="1"/>
          </p:cNvPicPr>
          <p:nvPr/>
        </p:nvPicPr>
        <p:blipFill>
          <a:blip r:embed="rId2"/>
          <a:stretch>
            <a:fillRect/>
          </a:stretch>
        </p:blipFill>
        <p:spPr>
          <a:xfrm>
            <a:off x="0" y="0"/>
            <a:ext cx="12192000" cy="6858000"/>
          </a:xfrm>
          <a:prstGeom prst="rect">
            <a:avLst/>
          </a:prstGeom>
        </p:spPr>
      </p:pic>
      <p:sp>
        <p:nvSpPr>
          <p:cNvPr id="7" name="TextBox 6">
            <a:extLst>
              <a:ext uri="{FF2B5EF4-FFF2-40B4-BE49-F238E27FC236}">
                <a16:creationId xmlns:a16="http://schemas.microsoft.com/office/drawing/2014/main" id="{B423BECC-3E9E-009B-6591-1C66690E090A}"/>
              </a:ext>
            </a:extLst>
          </p:cNvPr>
          <p:cNvSpPr txBox="1"/>
          <p:nvPr/>
        </p:nvSpPr>
        <p:spPr>
          <a:xfrm>
            <a:off x="8942599" y="749416"/>
            <a:ext cx="2413971" cy="646331"/>
          </a:xfrm>
          <a:prstGeom prst="rect">
            <a:avLst/>
          </a:prstGeom>
          <a:noFill/>
        </p:spPr>
        <p:txBody>
          <a:bodyPr wrap="square" rtlCol="0">
            <a:spAutoFit/>
          </a:bodyPr>
          <a:lstStyle/>
          <a:p>
            <a:r>
              <a:rPr lang="en-US" dirty="0">
                <a:solidFill>
                  <a:schemeClr val="bg1"/>
                </a:solidFill>
                <a:latin typeface="Poppins" pitchFamily="2" charset="77"/>
                <a:cs typeface="Poppins" pitchFamily="2" charset="77"/>
              </a:rPr>
              <a:t>HALİÇ ÜNİVERSİTESİ</a:t>
            </a:r>
          </a:p>
          <a:p>
            <a:r>
              <a:rPr lang="en-TR" dirty="0"/>
              <a:t> </a:t>
            </a:r>
          </a:p>
        </p:txBody>
      </p:sp>
      <p:sp>
        <p:nvSpPr>
          <p:cNvPr id="2" name="TextBox 5">
            <a:extLst>
              <a:ext uri="{FF2B5EF4-FFF2-40B4-BE49-F238E27FC236}">
                <a16:creationId xmlns:a16="http://schemas.microsoft.com/office/drawing/2014/main" id="{20DEE693-B71F-3F66-4761-C3E7BD3D269A}"/>
              </a:ext>
            </a:extLst>
          </p:cNvPr>
          <p:cNvSpPr txBox="1"/>
          <p:nvPr/>
        </p:nvSpPr>
        <p:spPr>
          <a:xfrm>
            <a:off x="2134822" y="1407921"/>
            <a:ext cx="7206688" cy="954107"/>
          </a:xfrm>
          <a:prstGeom prst="rect">
            <a:avLst/>
          </a:prstGeom>
          <a:noFill/>
        </p:spPr>
        <p:txBody>
          <a:bodyPr wrap="square" rtlCol="0">
            <a:spAutoFit/>
          </a:bodyPr>
          <a:lstStyle/>
          <a:p>
            <a:pPr algn="ctr"/>
            <a:r>
              <a:rPr lang="tr-TR" sz="2800" b="1" dirty="0">
                <a:solidFill>
                  <a:srgbClr val="0817B9"/>
                </a:solidFill>
                <a:latin typeface="Poppins" pitchFamily="2" charset="77"/>
                <a:cs typeface="Poppins" pitchFamily="2" charset="77"/>
              </a:rPr>
              <a:t>İNSAN KAYNAKLARI </a:t>
            </a:r>
            <a:r>
              <a:rPr lang="en-US" sz="2800" b="1" dirty="0">
                <a:solidFill>
                  <a:srgbClr val="0817B9"/>
                </a:solidFill>
                <a:latin typeface="Poppins" pitchFamily="2" charset="77"/>
                <a:cs typeface="Poppins" pitchFamily="2" charset="77"/>
              </a:rPr>
              <a:t>KOMİSYO</a:t>
            </a:r>
            <a:r>
              <a:rPr lang="tr-TR" sz="2800" b="1" dirty="0">
                <a:solidFill>
                  <a:srgbClr val="0817B9"/>
                </a:solidFill>
                <a:latin typeface="Poppins" pitchFamily="2" charset="77"/>
                <a:cs typeface="Poppins" pitchFamily="2" charset="77"/>
              </a:rPr>
              <a:t>NU</a:t>
            </a:r>
            <a:endParaRPr lang="en-US" sz="2800" b="1" dirty="0">
              <a:solidFill>
                <a:srgbClr val="0817B9"/>
              </a:solidFill>
              <a:latin typeface="Poppins" pitchFamily="2" charset="77"/>
              <a:cs typeface="Poppins" pitchFamily="2" charset="77"/>
            </a:endParaRPr>
          </a:p>
          <a:p>
            <a:pPr algn="ctr"/>
            <a:r>
              <a:rPr lang="en-TR" sz="2800" dirty="0"/>
              <a:t> </a:t>
            </a:r>
          </a:p>
        </p:txBody>
      </p:sp>
      <p:sp>
        <p:nvSpPr>
          <p:cNvPr id="5" name="Metin kutusu 4">
            <a:extLst>
              <a:ext uri="{FF2B5EF4-FFF2-40B4-BE49-F238E27FC236}">
                <a16:creationId xmlns:a16="http://schemas.microsoft.com/office/drawing/2014/main" id="{EDF1BC6B-3845-B3E9-17F0-7A02B7A228B8}"/>
              </a:ext>
            </a:extLst>
          </p:cNvPr>
          <p:cNvSpPr txBox="1"/>
          <p:nvPr/>
        </p:nvSpPr>
        <p:spPr>
          <a:xfrm>
            <a:off x="1144901" y="2527642"/>
            <a:ext cx="9838532" cy="461665"/>
          </a:xfrm>
          <a:prstGeom prst="rect">
            <a:avLst/>
          </a:prstGeom>
          <a:noFill/>
        </p:spPr>
        <p:txBody>
          <a:bodyPr wrap="square" rtlCol="0">
            <a:spAutoFit/>
          </a:bodyPr>
          <a:lstStyle/>
          <a:p>
            <a:pPr marL="285750" indent="-285750">
              <a:buFont typeface="Wingdings" panose="05000000000000000000" pitchFamily="2" charset="2"/>
              <a:buChar char="v"/>
            </a:pPr>
            <a:r>
              <a:rPr lang="tr-TR" sz="2400" b="1" dirty="0">
                <a:solidFill>
                  <a:srgbClr val="0817B9"/>
                </a:solidFill>
                <a:latin typeface="Poppins" pitchFamily="2" charset="77"/>
                <a:cs typeface="Poppins" pitchFamily="2" charset="77"/>
              </a:rPr>
              <a:t>ÜCRET YÖNETİMİ (Yabancı Dil, Makam Tazminatı ve Maaş)</a:t>
            </a:r>
          </a:p>
        </p:txBody>
      </p:sp>
      <p:sp>
        <p:nvSpPr>
          <p:cNvPr id="3" name="Metin kutusu 2">
            <a:extLst>
              <a:ext uri="{FF2B5EF4-FFF2-40B4-BE49-F238E27FC236}">
                <a16:creationId xmlns:a16="http://schemas.microsoft.com/office/drawing/2014/main" id="{CBAF096E-6FC8-F773-E991-6C7905C5D193}"/>
              </a:ext>
            </a:extLst>
          </p:cNvPr>
          <p:cNvSpPr txBox="1"/>
          <p:nvPr/>
        </p:nvSpPr>
        <p:spPr>
          <a:xfrm>
            <a:off x="1371599" y="3203311"/>
            <a:ext cx="10143460" cy="3139321"/>
          </a:xfrm>
          <a:prstGeom prst="rect">
            <a:avLst/>
          </a:prstGeom>
          <a:noFill/>
        </p:spPr>
        <p:txBody>
          <a:bodyPr wrap="square" rtlCol="0">
            <a:spAutoFit/>
          </a:bodyPr>
          <a:lstStyle/>
          <a:p>
            <a:pPr marL="285750" indent="-285750" algn="just">
              <a:buFont typeface="Wingdings" panose="05000000000000000000" pitchFamily="2" charset="2"/>
              <a:buChar char="§"/>
            </a:pPr>
            <a:r>
              <a:rPr lang="tr-TR" b="1" dirty="0">
                <a:solidFill>
                  <a:srgbClr val="0817B9"/>
                </a:solidFill>
                <a:latin typeface="Poppins" pitchFamily="2" charset="77"/>
                <a:cs typeface="Poppins" pitchFamily="2" charset="77"/>
              </a:rPr>
              <a:t>Akademik ve idari personel ücretlerinin iyileştirilmesi adına «Yabancı Dil Tazminatı» uygulaması hayata geçirildi. Bu hususta yönerge hazırlanarak standart oluşturuldu.</a:t>
            </a:r>
          </a:p>
          <a:p>
            <a:pPr marL="285750" indent="-285750" algn="just">
              <a:buFont typeface="Wingdings" panose="05000000000000000000" pitchFamily="2" charset="2"/>
              <a:buChar char="§"/>
            </a:pPr>
            <a:endParaRPr lang="tr-TR" b="1" dirty="0">
              <a:solidFill>
                <a:srgbClr val="0817B9"/>
              </a:solidFill>
              <a:latin typeface="Poppins" pitchFamily="2" charset="77"/>
              <a:cs typeface="Poppins" pitchFamily="2" charset="77"/>
            </a:endParaRPr>
          </a:p>
          <a:p>
            <a:pPr marL="285750" indent="-285750" algn="just">
              <a:buFont typeface="Wingdings" panose="05000000000000000000" pitchFamily="2" charset="2"/>
              <a:buChar char="§"/>
            </a:pPr>
            <a:r>
              <a:rPr lang="tr-TR" b="1" dirty="0">
                <a:solidFill>
                  <a:srgbClr val="0817B9"/>
                </a:solidFill>
                <a:latin typeface="Poppins" pitchFamily="2" charset="77"/>
                <a:cs typeface="Poppins" pitchFamily="2" charset="77"/>
              </a:rPr>
              <a:t>Akademik personel 2. ve 3. idari görevlerinde makam tazminatlarının %60’ı ve %30’u oranlarında ek ücret ödemesi alınması konusunda iyileştirme sağlandı.</a:t>
            </a:r>
          </a:p>
          <a:p>
            <a:pPr marL="285750" indent="-285750" algn="just">
              <a:buFont typeface="Wingdings" panose="05000000000000000000" pitchFamily="2" charset="2"/>
              <a:buChar char="§"/>
            </a:pPr>
            <a:endParaRPr lang="tr-TR" b="1" dirty="0">
              <a:solidFill>
                <a:srgbClr val="0817B9"/>
              </a:solidFill>
              <a:latin typeface="Poppins" pitchFamily="2" charset="77"/>
              <a:cs typeface="Poppins" pitchFamily="2" charset="77"/>
            </a:endParaRPr>
          </a:p>
          <a:p>
            <a:pPr marL="285750" indent="-285750" algn="just">
              <a:buFont typeface="Wingdings" panose="05000000000000000000" pitchFamily="2" charset="2"/>
              <a:buChar char="§"/>
            </a:pPr>
            <a:r>
              <a:rPr lang="tr-TR" b="1" dirty="0">
                <a:solidFill>
                  <a:srgbClr val="0817B9"/>
                </a:solidFill>
                <a:latin typeface="Poppins" pitchFamily="2" charset="77"/>
                <a:cs typeface="Poppins" pitchFamily="2" charset="77"/>
              </a:rPr>
              <a:t>Garantör üniversitenin uyguladığı akademik ücret politikasından daha fazla aylık ücret belirlenmesi sağlandı.</a:t>
            </a:r>
          </a:p>
          <a:p>
            <a:pPr marL="285750" indent="-285750" algn="just">
              <a:buFont typeface="Wingdings" panose="05000000000000000000" pitchFamily="2" charset="2"/>
              <a:buChar char="§"/>
            </a:pPr>
            <a:endParaRPr lang="tr-TR" b="1" dirty="0">
              <a:solidFill>
                <a:srgbClr val="0817B9"/>
              </a:solidFill>
              <a:latin typeface="Poppins" pitchFamily="2" charset="77"/>
              <a:cs typeface="Poppins" pitchFamily="2" charset="77"/>
            </a:endParaRPr>
          </a:p>
          <a:p>
            <a:pPr marL="285750" indent="-285750" algn="just">
              <a:buFont typeface="Wingdings" panose="05000000000000000000" pitchFamily="2" charset="2"/>
              <a:buChar char="§"/>
            </a:pPr>
            <a:endParaRPr lang="tr-TR" b="1" dirty="0">
              <a:solidFill>
                <a:srgbClr val="0817B9"/>
              </a:solidFill>
              <a:latin typeface="Poppins" pitchFamily="2" charset="77"/>
              <a:cs typeface="Poppins" pitchFamily="2" charset="77"/>
            </a:endParaRPr>
          </a:p>
        </p:txBody>
      </p:sp>
    </p:spTree>
    <p:extLst>
      <p:ext uri="{BB962C8B-B14F-4D97-AF65-F5344CB8AC3E}">
        <p14:creationId xmlns:p14="http://schemas.microsoft.com/office/powerpoint/2010/main" val="406760469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A9C6B1-66C0-CEDF-6E7A-0233DB613520}"/>
            </a:ext>
          </a:extLst>
        </p:cNvPr>
        <p:cNvGrpSpPr/>
        <p:nvPr/>
      </p:nvGrpSpPr>
      <p:grpSpPr>
        <a:xfrm>
          <a:off x="0" y="0"/>
          <a:ext cx="0" cy="0"/>
          <a:chOff x="0" y="0"/>
          <a:chExt cx="0" cy="0"/>
        </a:xfrm>
      </p:grpSpPr>
      <p:pic>
        <p:nvPicPr>
          <p:cNvPr id="4" name="Picture 3" descr="A blue and white frame&#10;&#10;AI-generated content may be incorrect.">
            <a:extLst>
              <a:ext uri="{FF2B5EF4-FFF2-40B4-BE49-F238E27FC236}">
                <a16:creationId xmlns:a16="http://schemas.microsoft.com/office/drawing/2014/main" id="{8F7BA9E8-0556-053E-A4B9-0DEBBD3699A8}"/>
              </a:ext>
            </a:extLst>
          </p:cNvPr>
          <p:cNvPicPr>
            <a:picLocks noChangeAspect="1"/>
          </p:cNvPicPr>
          <p:nvPr/>
        </p:nvPicPr>
        <p:blipFill>
          <a:blip r:embed="rId2"/>
          <a:stretch>
            <a:fillRect/>
          </a:stretch>
        </p:blipFill>
        <p:spPr>
          <a:xfrm>
            <a:off x="0" y="0"/>
            <a:ext cx="12192000" cy="6858000"/>
          </a:xfrm>
          <a:prstGeom prst="rect">
            <a:avLst/>
          </a:prstGeom>
        </p:spPr>
      </p:pic>
      <p:sp>
        <p:nvSpPr>
          <p:cNvPr id="7" name="TextBox 6">
            <a:extLst>
              <a:ext uri="{FF2B5EF4-FFF2-40B4-BE49-F238E27FC236}">
                <a16:creationId xmlns:a16="http://schemas.microsoft.com/office/drawing/2014/main" id="{7CEDDA57-9AB0-3C3B-CE83-68B8A1817C22}"/>
              </a:ext>
            </a:extLst>
          </p:cNvPr>
          <p:cNvSpPr txBox="1"/>
          <p:nvPr/>
        </p:nvSpPr>
        <p:spPr>
          <a:xfrm>
            <a:off x="8942599" y="749416"/>
            <a:ext cx="2413971" cy="646331"/>
          </a:xfrm>
          <a:prstGeom prst="rect">
            <a:avLst/>
          </a:prstGeom>
          <a:noFill/>
        </p:spPr>
        <p:txBody>
          <a:bodyPr wrap="square" rtlCol="0">
            <a:spAutoFit/>
          </a:bodyPr>
          <a:lstStyle/>
          <a:p>
            <a:r>
              <a:rPr lang="en-US" dirty="0">
                <a:solidFill>
                  <a:schemeClr val="bg1"/>
                </a:solidFill>
                <a:latin typeface="Poppins" pitchFamily="2" charset="77"/>
                <a:cs typeface="Poppins" pitchFamily="2" charset="77"/>
              </a:rPr>
              <a:t>HALİÇ ÜNİVERSİTESİ</a:t>
            </a:r>
          </a:p>
          <a:p>
            <a:r>
              <a:rPr lang="en-TR" dirty="0"/>
              <a:t> </a:t>
            </a:r>
          </a:p>
        </p:txBody>
      </p:sp>
      <p:sp>
        <p:nvSpPr>
          <p:cNvPr id="2" name="TextBox 5">
            <a:extLst>
              <a:ext uri="{FF2B5EF4-FFF2-40B4-BE49-F238E27FC236}">
                <a16:creationId xmlns:a16="http://schemas.microsoft.com/office/drawing/2014/main" id="{172A11B3-B2AB-6920-AD5C-0B2AC6A6918A}"/>
              </a:ext>
            </a:extLst>
          </p:cNvPr>
          <p:cNvSpPr txBox="1"/>
          <p:nvPr/>
        </p:nvSpPr>
        <p:spPr>
          <a:xfrm>
            <a:off x="2134822" y="1407921"/>
            <a:ext cx="7206688" cy="954107"/>
          </a:xfrm>
          <a:prstGeom prst="rect">
            <a:avLst/>
          </a:prstGeom>
          <a:noFill/>
        </p:spPr>
        <p:txBody>
          <a:bodyPr wrap="square" rtlCol="0">
            <a:spAutoFit/>
          </a:bodyPr>
          <a:lstStyle/>
          <a:p>
            <a:pPr algn="ctr"/>
            <a:r>
              <a:rPr lang="tr-TR" sz="2800" b="1" dirty="0">
                <a:solidFill>
                  <a:srgbClr val="0817B9"/>
                </a:solidFill>
                <a:latin typeface="Poppins" pitchFamily="2" charset="77"/>
                <a:cs typeface="Poppins" pitchFamily="2" charset="77"/>
              </a:rPr>
              <a:t>İNSAN KAYNAKLARI </a:t>
            </a:r>
            <a:r>
              <a:rPr lang="en-US" sz="2800" b="1" dirty="0">
                <a:solidFill>
                  <a:srgbClr val="0817B9"/>
                </a:solidFill>
                <a:latin typeface="Poppins" pitchFamily="2" charset="77"/>
                <a:cs typeface="Poppins" pitchFamily="2" charset="77"/>
              </a:rPr>
              <a:t>KOMİSYO</a:t>
            </a:r>
            <a:r>
              <a:rPr lang="tr-TR" sz="2800" b="1" dirty="0">
                <a:solidFill>
                  <a:srgbClr val="0817B9"/>
                </a:solidFill>
                <a:latin typeface="Poppins" pitchFamily="2" charset="77"/>
                <a:cs typeface="Poppins" pitchFamily="2" charset="77"/>
              </a:rPr>
              <a:t>NU</a:t>
            </a:r>
            <a:endParaRPr lang="en-US" sz="2800" b="1" dirty="0">
              <a:solidFill>
                <a:srgbClr val="0817B9"/>
              </a:solidFill>
              <a:latin typeface="Poppins" pitchFamily="2" charset="77"/>
              <a:cs typeface="Poppins" pitchFamily="2" charset="77"/>
            </a:endParaRPr>
          </a:p>
          <a:p>
            <a:pPr algn="ctr"/>
            <a:r>
              <a:rPr lang="en-TR" sz="2800" dirty="0"/>
              <a:t> </a:t>
            </a:r>
          </a:p>
        </p:txBody>
      </p:sp>
      <p:sp>
        <p:nvSpPr>
          <p:cNvPr id="5" name="Metin kutusu 4">
            <a:extLst>
              <a:ext uri="{FF2B5EF4-FFF2-40B4-BE49-F238E27FC236}">
                <a16:creationId xmlns:a16="http://schemas.microsoft.com/office/drawing/2014/main" id="{B0BF5D26-0907-77F5-CEA9-26F14DEBA2FE}"/>
              </a:ext>
            </a:extLst>
          </p:cNvPr>
          <p:cNvSpPr txBox="1"/>
          <p:nvPr/>
        </p:nvSpPr>
        <p:spPr>
          <a:xfrm>
            <a:off x="1176734" y="2305648"/>
            <a:ext cx="9838532" cy="461665"/>
          </a:xfrm>
          <a:prstGeom prst="rect">
            <a:avLst/>
          </a:prstGeom>
          <a:noFill/>
        </p:spPr>
        <p:txBody>
          <a:bodyPr wrap="square" rtlCol="0">
            <a:spAutoFit/>
          </a:bodyPr>
          <a:lstStyle/>
          <a:p>
            <a:pPr marL="285750" indent="-285750">
              <a:buFont typeface="Wingdings" panose="05000000000000000000" pitchFamily="2" charset="2"/>
              <a:buChar char="v"/>
            </a:pPr>
            <a:r>
              <a:rPr lang="tr-TR" sz="2400" b="1" dirty="0">
                <a:solidFill>
                  <a:srgbClr val="0817B9"/>
                </a:solidFill>
                <a:latin typeface="Poppins" pitchFamily="2" charset="77"/>
                <a:cs typeface="Poppins" pitchFamily="2" charset="77"/>
              </a:rPr>
              <a:t>ÜCRET YÖNETİMİ (Ders Yükü ve Ek Dersler)</a:t>
            </a:r>
          </a:p>
        </p:txBody>
      </p:sp>
      <p:sp>
        <p:nvSpPr>
          <p:cNvPr id="3" name="Metin kutusu 2">
            <a:extLst>
              <a:ext uri="{FF2B5EF4-FFF2-40B4-BE49-F238E27FC236}">
                <a16:creationId xmlns:a16="http://schemas.microsoft.com/office/drawing/2014/main" id="{433E03CB-8BC5-F3F4-1DC4-F65D2363709C}"/>
              </a:ext>
            </a:extLst>
          </p:cNvPr>
          <p:cNvSpPr txBox="1"/>
          <p:nvPr/>
        </p:nvSpPr>
        <p:spPr>
          <a:xfrm>
            <a:off x="1138647" y="2926544"/>
            <a:ext cx="8197704" cy="1200329"/>
          </a:xfrm>
          <a:prstGeom prst="rect">
            <a:avLst/>
          </a:prstGeom>
          <a:noFill/>
        </p:spPr>
        <p:txBody>
          <a:bodyPr wrap="square" rtlCol="0">
            <a:spAutoFit/>
          </a:bodyPr>
          <a:lstStyle/>
          <a:p>
            <a:pPr marL="285750" indent="-285750" algn="just">
              <a:buFont typeface="Arial" panose="020B0604020202020204" pitchFamily="34" charset="0"/>
              <a:buChar char="•"/>
            </a:pPr>
            <a:r>
              <a:rPr lang="tr-TR" b="1" dirty="0">
                <a:solidFill>
                  <a:srgbClr val="0817B9"/>
                </a:solidFill>
                <a:latin typeface="Poppins" pitchFamily="2" charset="77"/>
                <a:cs typeface="Poppins" pitchFamily="2" charset="77"/>
              </a:rPr>
              <a:t>Haliç Üniversitesi’nde görev yapan tam zamanlı öğretim</a:t>
            </a:r>
          </a:p>
          <a:p>
            <a:pPr algn="just"/>
            <a:r>
              <a:rPr lang="tr-TR" b="1" dirty="0">
                <a:solidFill>
                  <a:srgbClr val="0817B9"/>
                </a:solidFill>
                <a:latin typeface="Poppins" pitchFamily="2" charset="77"/>
                <a:cs typeface="Poppins" pitchFamily="2" charset="77"/>
              </a:rPr>
              <a:t>elemanlarının haftalık ders yükleri unvan bazında reorganize edilerek akademik verimlilik arttırıldı.</a:t>
            </a:r>
          </a:p>
          <a:p>
            <a:pPr marL="285750" indent="-285750" algn="just">
              <a:buFont typeface="Wingdings" panose="05000000000000000000" pitchFamily="2" charset="2"/>
              <a:buChar char="§"/>
            </a:pPr>
            <a:endParaRPr lang="tr-TR" b="1" dirty="0">
              <a:solidFill>
                <a:srgbClr val="0817B9"/>
              </a:solidFill>
              <a:latin typeface="Poppins" pitchFamily="2" charset="77"/>
              <a:cs typeface="Poppins" pitchFamily="2" charset="77"/>
            </a:endParaRPr>
          </a:p>
        </p:txBody>
      </p:sp>
      <p:pic>
        <p:nvPicPr>
          <p:cNvPr id="8" name="Resim 7">
            <a:extLst>
              <a:ext uri="{FF2B5EF4-FFF2-40B4-BE49-F238E27FC236}">
                <a16:creationId xmlns:a16="http://schemas.microsoft.com/office/drawing/2014/main" id="{16548D90-4207-F19C-9244-89101C2BE9DE}"/>
              </a:ext>
            </a:extLst>
          </p:cNvPr>
          <p:cNvPicPr>
            <a:picLocks noChangeAspect="1"/>
          </p:cNvPicPr>
          <p:nvPr/>
        </p:nvPicPr>
        <p:blipFill>
          <a:blip r:embed="rId3"/>
          <a:srcRect l="35058" t="40882" r="11744" b="30697"/>
          <a:stretch>
            <a:fillRect/>
          </a:stretch>
        </p:blipFill>
        <p:spPr>
          <a:xfrm>
            <a:off x="2515406" y="4090688"/>
            <a:ext cx="7621034" cy="2290219"/>
          </a:xfrm>
          <a:prstGeom prst="rect">
            <a:avLst/>
          </a:prstGeom>
        </p:spPr>
      </p:pic>
    </p:spTree>
    <p:extLst>
      <p:ext uri="{BB962C8B-B14F-4D97-AF65-F5344CB8AC3E}">
        <p14:creationId xmlns:p14="http://schemas.microsoft.com/office/powerpoint/2010/main" val="257440201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730D11-74B5-1433-C247-662157AA5A34}"/>
            </a:ext>
          </a:extLst>
        </p:cNvPr>
        <p:cNvGrpSpPr/>
        <p:nvPr/>
      </p:nvGrpSpPr>
      <p:grpSpPr>
        <a:xfrm>
          <a:off x="0" y="0"/>
          <a:ext cx="0" cy="0"/>
          <a:chOff x="0" y="0"/>
          <a:chExt cx="0" cy="0"/>
        </a:xfrm>
      </p:grpSpPr>
      <p:pic>
        <p:nvPicPr>
          <p:cNvPr id="4" name="Picture 3" descr="A blue and white frame&#10;&#10;AI-generated content may be incorrect.">
            <a:extLst>
              <a:ext uri="{FF2B5EF4-FFF2-40B4-BE49-F238E27FC236}">
                <a16:creationId xmlns:a16="http://schemas.microsoft.com/office/drawing/2014/main" id="{46242657-84E5-95AD-167D-BFDCF15D3D35}"/>
              </a:ext>
            </a:extLst>
          </p:cNvPr>
          <p:cNvPicPr>
            <a:picLocks noChangeAspect="1"/>
          </p:cNvPicPr>
          <p:nvPr/>
        </p:nvPicPr>
        <p:blipFill>
          <a:blip r:embed="rId2"/>
          <a:stretch>
            <a:fillRect/>
          </a:stretch>
        </p:blipFill>
        <p:spPr>
          <a:xfrm>
            <a:off x="0" y="0"/>
            <a:ext cx="12192000" cy="6858000"/>
          </a:xfrm>
          <a:prstGeom prst="rect">
            <a:avLst/>
          </a:prstGeom>
        </p:spPr>
      </p:pic>
      <p:sp>
        <p:nvSpPr>
          <p:cNvPr id="7" name="TextBox 6">
            <a:extLst>
              <a:ext uri="{FF2B5EF4-FFF2-40B4-BE49-F238E27FC236}">
                <a16:creationId xmlns:a16="http://schemas.microsoft.com/office/drawing/2014/main" id="{5F1AB8D0-71F3-CA9C-8DD4-C31A2B00F323}"/>
              </a:ext>
            </a:extLst>
          </p:cNvPr>
          <p:cNvSpPr txBox="1"/>
          <p:nvPr/>
        </p:nvSpPr>
        <p:spPr>
          <a:xfrm>
            <a:off x="8942599" y="749416"/>
            <a:ext cx="2413971" cy="646331"/>
          </a:xfrm>
          <a:prstGeom prst="rect">
            <a:avLst/>
          </a:prstGeom>
          <a:noFill/>
        </p:spPr>
        <p:txBody>
          <a:bodyPr wrap="square" rtlCol="0">
            <a:spAutoFit/>
          </a:bodyPr>
          <a:lstStyle/>
          <a:p>
            <a:r>
              <a:rPr lang="en-US" dirty="0">
                <a:solidFill>
                  <a:schemeClr val="bg1"/>
                </a:solidFill>
                <a:latin typeface="Poppins" pitchFamily="2" charset="77"/>
                <a:cs typeface="Poppins" pitchFamily="2" charset="77"/>
              </a:rPr>
              <a:t>HALİÇ ÜNİVERSİTESİ</a:t>
            </a:r>
          </a:p>
          <a:p>
            <a:r>
              <a:rPr lang="en-TR" dirty="0"/>
              <a:t> </a:t>
            </a:r>
          </a:p>
        </p:txBody>
      </p:sp>
      <p:sp>
        <p:nvSpPr>
          <p:cNvPr id="2" name="TextBox 5">
            <a:extLst>
              <a:ext uri="{FF2B5EF4-FFF2-40B4-BE49-F238E27FC236}">
                <a16:creationId xmlns:a16="http://schemas.microsoft.com/office/drawing/2014/main" id="{80BA696C-E916-67BD-0D15-1CED59707F8B}"/>
              </a:ext>
            </a:extLst>
          </p:cNvPr>
          <p:cNvSpPr txBox="1"/>
          <p:nvPr/>
        </p:nvSpPr>
        <p:spPr>
          <a:xfrm>
            <a:off x="2134822" y="1407921"/>
            <a:ext cx="7206688" cy="954107"/>
          </a:xfrm>
          <a:prstGeom prst="rect">
            <a:avLst/>
          </a:prstGeom>
          <a:noFill/>
        </p:spPr>
        <p:txBody>
          <a:bodyPr wrap="square" rtlCol="0">
            <a:spAutoFit/>
          </a:bodyPr>
          <a:lstStyle/>
          <a:p>
            <a:pPr algn="ctr"/>
            <a:r>
              <a:rPr lang="tr-TR" sz="2800" b="1" dirty="0">
                <a:solidFill>
                  <a:srgbClr val="0817B9"/>
                </a:solidFill>
                <a:latin typeface="Poppins" pitchFamily="2" charset="77"/>
                <a:cs typeface="Poppins" pitchFamily="2" charset="77"/>
              </a:rPr>
              <a:t>İNSAN KAYNAKLARI </a:t>
            </a:r>
            <a:r>
              <a:rPr lang="en-US" sz="2800" b="1" dirty="0">
                <a:solidFill>
                  <a:srgbClr val="0817B9"/>
                </a:solidFill>
                <a:latin typeface="Poppins" pitchFamily="2" charset="77"/>
                <a:cs typeface="Poppins" pitchFamily="2" charset="77"/>
              </a:rPr>
              <a:t>KOMİSYO</a:t>
            </a:r>
            <a:r>
              <a:rPr lang="tr-TR" sz="2800" b="1" dirty="0">
                <a:solidFill>
                  <a:srgbClr val="0817B9"/>
                </a:solidFill>
                <a:latin typeface="Poppins" pitchFamily="2" charset="77"/>
                <a:cs typeface="Poppins" pitchFamily="2" charset="77"/>
              </a:rPr>
              <a:t>NU</a:t>
            </a:r>
            <a:endParaRPr lang="en-US" sz="2800" b="1" dirty="0">
              <a:solidFill>
                <a:srgbClr val="0817B9"/>
              </a:solidFill>
              <a:latin typeface="Poppins" pitchFamily="2" charset="77"/>
              <a:cs typeface="Poppins" pitchFamily="2" charset="77"/>
            </a:endParaRPr>
          </a:p>
          <a:p>
            <a:pPr algn="ctr"/>
            <a:r>
              <a:rPr lang="en-TR" sz="2800" dirty="0"/>
              <a:t> </a:t>
            </a:r>
          </a:p>
        </p:txBody>
      </p:sp>
      <p:sp>
        <p:nvSpPr>
          <p:cNvPr id="5" name="Metin kutusu 4">
            <a:extLst>
              <a:ext uri="{FF2B5EF4-FFF2-40B4-BE49-F238E27FC236}">
                <a16:creationId xmlns:a16="http://schemas.microsoft.com/office/drawing/2014/main" id="{6D859CDA-EE77-C83F-DE7B-A6861EBC2328}"/>
              </a:ext>
            </a:extLst>
          </p:cNvPr>
          <p:cNvSpPr txBox="1"/>
          <p:nvPr/>
        </p:nvSpPr>
        <p:spPr>
          <a:xfrm>
            <a:off x="1685453" y="2637767"/>
            <a:ext cx="8105425" cy="461665"/>
          </a:xfrm>
          <a:prstGeom prst="rect">
            <a:avLst/>
          </a:prstGeom>
          <a:noFill/>
        </p:spPr>
        <p:txBody>
          <a:bodyPr wrap="square" rtlCol="0">
            <a:spAutoFit/>
          </a:bodyPr>
          <a:lstStyle/>
          <a:p>
            <a:pPr marL="285750" indent="-285750">
              <a:buFont typeface="Wingdings" panose="05000000000000000000" pitchFamily="2" charset="2"/>
              <a:buChar char="v"/>
            </a:pPr>
            <a:r>
              <a:rPr lang="tr-TR" sz="2400" b="1" dirty="0">
                <a:solidFill>
                  <a:srgbClr val="0817B9"/>
                </a:solidFill>
                <a:latin typeface="Poppins" pitchFamily="2" charset="77"/>
                <a:cs typeface="Poppins" pitchFamily="2" charset="77"/>
              </a:rPr>
              <a:t>ÜCRET YÖNETİMİ (Kongre Katılım Desteği)</a:t>
            </a:r>
          </a:p>
        </p:txBody>
      </p:sp>
      <p:sp>
        <p:nvSpPr>
          <p:cNvPr id="3" name="Metin kutusu 2">
            <a:extLst>
              <a:ext uri="{FF2B5EF4-FFF2-40B4-BE49-F238E27FC236}">
                <a16:creationId xmlns:a16="http://schemas.microsoft.com/office/drawing/2014/main" id="{9D085A33-83F5-6CAE-4D0B-748D43A951F6}"/>
              </a:ext>
            </a:extLst>
          </p:cNvPr>
          <p:cNvSpPr txBox="1"/>
          <p:nvPr/>
        </p:nvSpPr>
        <p:spPr>
          <a:xfrm>
            <a:off x="948445" y="3721198"/>
            <a:ext cx="10143460" cy="1200329"/>
          </a:xfrm>
          <a:prstGeom prst="rect">
            <a:avLst/>
          </a:prstGeom>
          <a:noFill/>
        </p:spPr>
        <p:txBody>
          <a:bodyPr wrap="square" rtlCol="0">
            <a:spAutoFit/>
          </a:bodyPr>
          <a:lstStyle/>
          <a:p>
            <a:pPr marL="285750" indent="-285750" algn="just">
              <a:buFont typeface="Wingdings" panose="05000000000000000000" pitchFamily="2" charset="2"/>
              <a:buChar char="§"/>
            </a:pPr>
            <a:r>
              <a:rPr lang="tr-TR" b="1" dirty="0">
                <a:solidFill>
                  <a:srgbClr val="0817B9"/>
                </a:solidFill>
                <a:latin typeface="Poppins" pitchFamily="2" charset="77"/>
                <a:cs typeface="Poppins" pitchFamily="2" charset="77"/>
              </a:rPr>
              <a:t>Akademik ve idari personel kongre katılımlarında teşvik alması konusunda iyileştirmeler sağlanmıştır.</a:t>
            </a:r>
          </a:p>
          <a:p>
            <a:pPr marL="285750" indent="-285750" algn="just">
              <a:buFont typeface="Wingdings" panose="05000000000000000000" pitchFamily="2" charset="2"/>
              <a:buChar char="§"/>
            </a:pPr>
            <a:endParaRPr lang="tr-TR" b="1" dirty="0">
              <a:solidFill>
                <a:srgbClr val="0817B9"/>
              </a:solidFill>
              <a:latin typeface="Poppins" pitchFamily="2" charset="77"/>
              <a:cs typeface="Poppins" pitchFamily="2" charset="77"/>
            </a:endParaRPr>
          </a:p>
          <a:p>
            <a:pPr marL="285750" indent="-285750" algn="just">
              <a:buFont typeface="Wingdings" panose="05000000000000000000" pitchFamily="2" charset="2"/>
              <a:buChar char="§"/>
            </a:pPr>
            <a:endParaRPr lang="tr-TR" b="1" dirty="0">
              <a:solidFill>
                <a:srgbClr val="0817B9"/>
              </a:solidFill>
              <a:latin typeface="Poppins" pitchFamily="2" charset="77"/>
              <a:cs typeface="Poppins" pitchFamily="2" charset="77"/>
            </a:endParaRPr>
          </a:p>
        </p:txBody>
      </p:sp>
    </p:spTree>
    <p:extLst>
      <p:ext uri="{BB962C8B-B14F-4D97-AF65-F5344CB8AC3E}">
        <p14:creationId xmlns:p14="http://schemas.microsoft.com/office/powerpoint/2010/main" val="181398557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6891DA-409F-D9E1-6CEB-6BCC388FF1E2}"/>
            </a:ext>
          </a:extLst>
        </p:cNvPr>
        <p:cNvGrpSpPr/>
        <p:nvPr/>
      </p:nvGrpSpPr>
      <p:grpSpPr>
        <a:xfrm>
          <a:off x="0" y="0"/>
          <a:ext cx="0" cy="0"/>
          <a:chOff x="0" y="0"/>
          <a:chExt cx="0" cy="0"/>
        </a:xfrm>
      </p:grpSpPr>
      <p:pic>
        <p:nvPicPr>
          <p:cNvPr id="4" name="Picture 3" descr="A blue and white frame&#10;&#10;AI-generated content may be incorrect.">
            <a:extLst>
              <a:ext uri="{FF2B5EF4-FFF2-40B4-BE49-F238E27FC236}">
                <a16:creationId xmlns:a16="http://schemas.microsoft.com/office/drawing/2014/main" id="{08AC70D2-3812-8ECC-218B-40F206064B15}"/>
              </a:ext>
            </a:extLst>
          </p:cNvPr>
          <p:cNvPicPr>
            <a:picLocks noChangeAspect="1"/>
          </p:cNvPicPr>
          <p:nvPr/>
        </p:nvPicPr>
        <p:blipFill>
          <a:blip r:embed="rId2"/>
          <a:stretch>
            <a:fillRect/>
          </a:stretch>
        </p:blipFill>
        <p:spPr>
          <a:xfrm>
            <a:off x="0" y="0"/>
            <a:ext cx="12192000" cy="6858000"/>
          </a:xfrm>
          <a:prstGeom prst="rect">
            <a:avLst/>
          </a:prstGeom>
        </p:spPr>
      </p:pic>
      <p:sp>
        <p:nvSpPr>
          <p:cNvPr id="7" name="TextBox 6">
            <a:extLst>
              <a:ext uri="{FF2B5EF4-FFF2-40B4-BE49-F238E27FC236}">
                <a16:creationId xmlns:a16="http://schemas.microsoft.com/office/drawing/2014/main" id="{DAD3482C-7C6B-3A28-C999-14C0276A0534}"/>
              </a:ext>
            </a:extLst>
          </p:cNvPr>
          <p:cNvSpPr txBox="1"/>
          <p:nvPr/>
        </p:nvSpPr>
        <p:spPr>
          <a:xfrm>
            <a:off x="8942599" y="749416"/>
            <a:ext cx="2413971" cy="646331"/>
          </a:xfrm>
          <a:prstGeom prst="rect">
            <a:avLst/>
          </a:prstGeom>
          <a:noFill/>
        </p:spPr>
        <p:txBody>
          <a:bodyPr wrap="square" rtlCol="0">
            <a:spAutoFit/>
          </a:bodyPr>
          <a:lstStyle/>
          <a:p>
            <a:r>
              <a:rPr lang="en-US" dirty="0">
                <a:solidFill>
                  <a:schemeClr val="bg1"/>
                </a:solidFill>
                <a:latin typeface="Poppins" pitchFamily="2" charset="77"/>
                <a:cs typeface="Poppins" pitchFamily="2" charset="77"/>
              </a:rPr>
              <a:t>HALİÇ ÜNİVERSİTESİ</a:t>
            </a:r>
          </a:p>
          <a:p>
            <a:r>
              <a:rPr lang="en-TR" dirty="0"/>
              <a:t> </a:t>
            </a:r>
          </a:p>
        </p:txBody>
      </p:sp>
      <p:sp>
        <p:nvSpPr>
          <p:cNvPr id="2" name="TextBox 5">
            <a:extLst>
              <a:ext uri="{FF2B5EF4-FFF2-40B4-BE49-F238E27FC236}">
                <a16:creationId xmlns:a16="http://schemas.microsoft.com/office/drawing/2014/main" id="{5D59046A-35D4-E9CA-A5DD-0319C197A1BE}"/>
              </a:ext>
            </a:extLst>
          </p:cNvPr>
          <p:cNvSpPr txBox="1"/>
          <p:nvPr/>
        </p:nvSpPr>
        <p:spPr>
          <a:xfrm>
            <a:off x="2134822" y="1407921"/>
            <a:ext cx="7206688" cy="954107"/>
          </a:xfrm>
          <a:prstGeom prst="rect">
            <a:avLst/>
          </a:prstGeom>
          <a:noFill/>
        </p:spPr>
        <p:txBody>
          <a:bodyPr wrap="square" rtlCol="0">
            <a:spAutoFit/>
          </a:bodyPr>
          <a:lstStyle/>
          <a:p>
            <a:pPr algn="ctr"/>
            <a:r>
              <a:rPr lang="tr-TR" sz="2800" b="1" dirty="0">
                <a:solidFill>
                  <a:srgbClr val="0817B9"/>
                </a:solidFill>
                <a:latin typeface="Poppins" pitchFamily="2" charset="77"/>
                <a:cs typeface="Poppins" pitchFamily="2" charset="77"/>
              </a:rPr>
              <a:t>İNSAN KAYNAKLARI </a:t>
            </a:r>
            <a:r>
              <a:rPr lang="en-US" sz="2800" b="1" dirty="0">
                <a:solidFill>
                  <a:srgbClr val="0817B9"/>
                </a:solidFill>
                <a:latin typeface="Poppins" pitchFamily="2" charset="77"/>
                <a:cs typeface="Poppins" pitchFamily="2" charset="77"/>
              </a:rPr>
              <a:t>KOMİSYO</a:t>
            </a:r>
            <a:r>
              <a:rPr lang="tr-TR" sz="2800" b="1" dirty="0">
                <a:solidFill>
                  <a:srgbClr val="0817B9"/>
                </a:solidFill>
                <a:latin typeface="Poppins" pitchFamily="2" charset="77"/>
                <a:cs typeface="Poppins" pitchFamily="2" charset="77"/>
              </a:rPr>
              <a:t>NU</a:t>
            </a:r>
            <a:endParaRPr lang="en-US" sz="2800" b="1" dirty="0">
              <a:solidFill>
                <a:srgbClr val="0817B9"/>
              </a:solidFill>
              <a:latin typeface="Poppins" pitchFamily="2" charset="77"/>
              <a:cs typeface="Poppins" pitchFamily="2" charset="77"/>
            </a:endParaRPr>
          </a:p>
          <a:p>
            <a:pPr algn="ctr"/>
            <a:r>
              <a:rPr lang="en-TR" sz="2800" dirty="0"/>
              <a:t> </a:t>
            </a:r>
          </a:p>
        </p:txBody>
      </p:sp>
      <p:sp>
        <p:nvSpPr>
          <p:cNvPr id="5" name="Metin kutusu 4">
            <a:extLst>
              <a:ext uri="{FF2B5EF4-FFF2-40B4-BE49-F238E27FC236}">
                <a16:creationId xmlns:a16="http://schemas.microsoft.com/office/drawing/2014/main" id="{09CC3F9F-ACF4-3242-081B-813ABE9DED16}"/>
              </a:ext>
            </a:extLst>
          </p:cNvPr>
          <p:cNvSpPr txBox="1"/>
          <p:nvPr/>
        </p:nvSpPr>
        <p:spPr>
          <a:xfrm>
            <a:off x="1146544" y="3157377"/>
            <a:ext cx="9898912" cy="1292662"/>
          </a:xfrm>
          <a:prstGeom prst="rect">
            <a:avLst/>
          </a:prstGeom>
          <a:noFill/>
        </p:spPr>
        <p:txBody>
          <a:bodyPr wrap="square" rtlCol="0">
            <a:spAutoFit/>
          </a:bodyPr>
          <a:lstStyle/>
          <a:p>
            <a:pPr marL="285750" indent="-285750" algn="just">
              <a:buFont typeface="Wingdings" panose="05000000000000000000" pitchFamily="2" charset="2"/>
              <a:buChar char="v"/>
            </a:pPr>
            <a:r>
              <a:rPr lang="tr-TR" b="1" dirty="0">
                <a:solidFill>
                  <a:srgbClr val="0817B9"/>
                </a:solidFill>
                <a:latin typeface="Poppins" pitchFamily="2" charset="77"/>
                <a:cs typeface="Poppins" pitchFamily="2" charset="77"/>
              </a:rPr>
              <a:t>ORYANTASYON; İdari personele uygulanan oryantasyon eğitimi, Akademik personel için de organize edilerek, oryantasyon planı dahilinde, düzenli olarak yeni başlayan akademik personelin oryantasyonun sağlanması hedeflenmiştir.</a:t>
            </a:r>
          </a:p>
          <a:p>
            <a:pPr marL="285750" indent="-285750" algn="just">
              <a:buFont typeface="Wingdings" panose="05000000000000000000" pitchFamily="2" charset="2"/>
              <a:buChar char="v"/>
            </a:pPr>
            <a:endParaRPr lang="tr-TR" sz="2400" b="1" dirty="0">
              <a:solidFill>
                <a:srgbClr val="0817B9"/>
              </a:solidFill>
              <a:latin typeface="Poppins" pitchFamily="2" charset="77"/>
              <a:cs typeface="Poppins" pitchFamily="2" charset="77"/>
            </a:endParaRPr>
          </a:p>
        </p:txBody>
      </p:sp>
    </p:spTree>
    <p:extLst>
      <p:ext uri="{BB962C8B-B14F-4D97-AF65-F5344CB8AC3E}">
        <p14:creationId xmlns:p14="http://schemas.microsoft.com/office/powerpoint/2010/main" val="2585643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42BCE3-A996-D6FA-6999-73BE8E85A102}"/>
            </a:ext>
          </a:extLst>
        </p:cNvPr>
        <p:cNvGrpSpPr/>
        <p:nvPr/>
      </p:nvGrpSpPr>
      <p:grpSpPr>
        <a:xfrm>
          <a:off x="0" y="0"/>
          <a:ext cx="0" cy="0"/>
          <a:chOff x="0" y="0"/>
          <a:chExt cx="0" cy="0"/>
        </a:xfrm>
      </p:grpSpPr>
      <p:pic>
        <p:nvPicPr>
          <p:cNvPr id="4" name="Picture 3" descr="A blue and white frame&#10;&#10;AI-generated content may be incorrect.">
            <a:extLst>
              <a:ext uri="{FF2B5EF4-FFF2-40B4-BE49-F238E27FC236}">
                <a16:creationId xmlns:a16="http://schemas.microsoft.com/office/drawing/2014/main" id="{9F04B359-FF7E-2241-7AFA-D9A03A91BB93}"/>
              </a:ext>
            </a:extLst>
          </p:cNvPr>
          <p:cNvPicPr>
            <a:picLocks noChangeAspect="1"/>
          </p:cNvPicPr>
          <p:nvPr/>
        </p:nvPicPr>
        <p:blipFill>
          <a:blip r:embed="rId2"/>
          <a:stretch>
            <a:fillRect/>
          </a:stretch>
        </p:blipFill>
        <p:spPr>
          <a:xfrm>
            <a:off x="0" y="0"/>
            <a:ext cx="12192000" cy="6858000"/>
          </a:xfrm>
          <a:prstGeom prst="rect">
            <a:avLst/>
          </a:prstGeom>
        </p:spPr>
      </p:pic>
      <p:sp>
        <p:nvSpPr>
          <p:cNvPr id="6" name="TextBox 5">
            <a:extLst>
              <a:ext uri="{FF2B5EF4-FFF2-40B4-BE49-F238E27FC236}">
                <a16:creationId xmlns:a16="http://schemas.microsoft.com/office/drawing/2014/main" id="{7235A3A1-B399-EB2A-7F86-DC17EF3392BC}"/>
              </a:ext>
            </a:extLst>
          </p:cNvPr>
          <p:cNvSpPr txBox="1"/>
          <p:nvPr/>
        </p:nvSpPr>
        <p:spPr>
          <a:xfrm>
            <a:off x="1969827" y="1663005"/>
            <a:ext cx="7206688" cy="1384995"/>
          </a:xfrm>
          <a:prstGeom prst="rect">
            <a:avLst/>
          </a:prstGeom>
          <a:noFill/>
        </p:spPr>
        <p:txBody>
          <a:bodyPr wrap="square" rtlCol="0">
            <a:spAutoFit/>
          </a:bodyPr>
          <a:lstStyle/>
          <a:p>
            <a:pPr algn="ctr"/>
            <a:r>
              <a:rPr lang="tr-TR" sz="2800" b="1" dirty="0">
                <a:solidFill>
                  <a:srgbClr val="0817B9"/>
                </a:solidFill>
                <a:latin typeface="Poppins" pitchFamily="2" charset="77"/>
                <a:cs typeface="Poppins" pitchFamily="2" charset="77"/>
              </a:rPr>
              <a:t>İNSAN KAYNAKLARI </a:t>
            </a:r>
            <a:r>
              <a:rPr lang="en-US" sz="2800" b="1" dirty="0">
                <a:solidFill>
                  <a:srgbClr val="0817B9"/>
                </a:solidFill>
                <a:latin typeface="Poppins" pitchFamily="2" charset="77"/>
                <a:cs typeface="Poppins" pitchFamily="2" charset="77"/>
              </a:rPr>
              <a:t>KOMİSYO</a:t>
            </a:r>
            <a:r>
              <a:rPr lang="tr-TR" sz="2800" b="1" dirty="0">
                <a:solidFill>
                  <a:srgbClr val="0817B9"/>
                </a:solidFill>
                <a:latin typeface="Poppins" pitchFamily="2" charset="77"/>
                <a:cs typeface="Poppins" pitchFamily="2" charset="77"/>
              </a:rPr>
              <a:t>N ÜYELERİ</a:t>
            </a:r>
            <a:endParaRPr lang="en-US" sz="2800" b="1" dirty="0">
              <a:solidFill>
                <a:srgbClr val="0817B9"/>
              </a:solidFill>
              <a:latin typeface="Poppins" pitchFamily="2" charset="77"/>
              <a:cs typeface="Poppins" pitchFamily="2" charset="77"/>
            </a:endParaRPr>
          </a:p>
          <a:p>
            <a:endParaRPr lang="en-US" sz="2800" b="1" dirty="0">
              <a:solidFill>
                <a:srgbClr val="0817B9"/>
              </a:solidFill>
              <a:latin typeface="Poppins" pitchFamily="2" charset="77"/>
              <a:cs typeface="Poppins" pitchFamily="2" charset="77"/>
            </a:endParaRPr>
          </a:p>
          <a:p>
            <a:r>
              <a:rPr lang="en-TR" sz="2800" dirty="0"/>
              <a:t> </a:t>
            </a:r>
          </a:p>
        </p:txBody>
      </p:sp>
      <p:sp>
        <p:nvSpPr>
          <p:cNvPr id="7" name="TextBox 6">
            <a:extLst>
              <a:ext uri="{FF2B5EF4-FFF2-40B4-BE49-F238E27FC236}">
                <a16:creationId xmlns:a16="http://schemas.microsoft.com/office/drawing/2014/main" id="{297A985C-82E4-9287-A9BC-D6CDA6C6149C}"/>
              </a:ext>
            </a:extLst>
          </p:cNvPr>
          <p:cNvSpPr txBox="1"/>
          <p:nvPr/>
        </p:nvSpPr>
        <p:spPr>
          <a:xfrm>
            <a:off x="8942599" y="749416"/>
            <a:ext cx="2413971" cy="646331"/>
          </a:xfrm>
          <a:prstGeom prst="rect">
            <a:avLst/>
          </a:prstGeom>
          <a:noFill/>
        </p:spPr>
        <p:txBody>
          <a:bodyPr wrap="square" rtlCol="0">
            <a:spAutoFit/>
          </a:bodyPr>
          <a:lstStyle/>
          <a:p>
            <a:r>
              <a:rPr lang="en-US" dirty="0">
                <a:solidFill>
                  <a:schemeClr val="bg1"/>
                </a:solidFill>
                <a:latin typeface="Poppins" pitchFamily="2" charset="77"/>
                <a:cs typeface="Poppins" pitchFamily="2" charset="77"/>
              </a:rPr>
              <a:t>HALİÇ ÜNİVERSİTESİ</a:t>
            </a:r>
          </a:p>
          <a:p>
            <a:r>
              <a:rPr lang="en-TR" dirty="0"/>
              <a:t> </a:t>
            </a:r>
          </a:p>
        </p:txBody>
      </p:sp>
      <p:sp>
        <p:nvSpPr>
          <p:cNvPr id="3" name="Metin kutusu 2">
            <a:extLst>
              <a:ext uri="{FF2B5EF4-FFF2-40B4-BE49-F238E27FC236}">
                <a16:creationId xmlns:a16="http://schemas.microsoft.com/office/drawing/2014/main" id="{FF65D1BA-7E6E-4C2C-6048-3B596546F581}"/>
              </a:ext>
            </a:extLst>
          </p:cNvPr>
          <p:cNvSpPr txBox="1"/>
          <p:nvPr/>
        </p:nvSpPr>
        <p:spPr>
          <a:xfrm>
            <a:off x="1351007" y="2770909"/>
            <a:ext cx="9489986" cy="3970318"/>
          </a:xfrm>
          <a:prstGeom prst="rect">
            <a:avLst/>
          </a:prstGeom>
          <a:noFill/>
        </p:spPr>
        <p:txBody>
          <a:bodyPr wrap="square">
            <a:spAutoFit/>
          </a:bodyPr>
          <a:lstStyle/>
          <a:p>
            <a:pPr marL="285750" indent="-285750">
              <a:buFont typeface="Arial" panose="020B0604020202020204" pitchFamily="34" charset="0"/>
              <a:buChar char="•"/>
            </a:pPr>
            <a:r>
              <a:rPr lang="tr-TR" b="1" dirty="0">
                <a:solidFill>
                  <a:srgbClr val="0817B9"/>
                </a:solidFill>
                <a:latin typeface="Poppins" pitchFamily="2" charset="77"/>
                <a:cs typeface="Poppins" pitchFamily="2" charset="77"/>
              </a:rPr>
              <a:t>Prof. Dr. İrfan PAPİLA (Komisyon Başkanı) </a:t>
            </a:r>
          </a:p>
          <a:p>
            <a:endParaRPr lang="tr-TR" b="1" dirty="0">
              <a:solidFill>
                <a:srgbClr val="0817B9"/>
              </a:solidFill>
              <a:latin typeface="Poppins" pitchFamily="2" charset="77"/>
              <a:cs typeface="Poppins" pitchFamily="2" charset="77"/>
            </a:endParaRPr>
          </a:p>
          <a:p>
            <a:pPr marL="285750" indent="-285750">
              <a:buFont typeface="Arial" panose="020B0604020202020204" pitchFamily="34" charset="0"/>
              <a:buChar char="•"/>
            </a:pPr>
            <a:r>
              <a:rPr lang="tr-TR" b="1" dirty="0">
                <a:solidFill>
                  <a:srgbClr val="0817B9"/>
                </a:solidFill>
                <a:latin typeface="Poppins" pitchFamily="2" charset="77"/>
                <a:cs typeface="Poppins" pitchFamily="2" charset="77"/>
              </a:rPr>
              <a:t>Doç. Dr. Fatma Ceyda Güney Yüksel</a:t>
            </a:r>
          </a:p>
          <a:p>
            <a:pPr marL="285750" indent="-285750">
              <a:buFont typeface="Arial" panose="020B0604020202020204" pitchFamily="34" charset="0"/>
              <a:buChar char="•"/>
            </a:pPr>
            <a:r>
              <a:rPr lang="tr-TR" b="1" dirty="0">
                <a:solidFill>
                  <a:srgbClr val="0817B9"/>
                </a:solidFill>
                <a:latin typeface="Poppins" pitchFamily="2" charset="77"/>
                <a:cs typeface="Poppins" pitchFamily="2" charset="77"/>
              </a:rPr>
              <a:t>Dr. Öğr. Üyesi </a:t>
            </a:r>
            <a:r>
              <a:rPr lang="tr-TR" b="1">
                <a:solidFill>
                  <a:srgbClr val="0817B9"/>
                </a:solidFill>
                <a:latin typeface="Poppins" pitchFamily="2" charset="77"/>
                <a:cs typeface="Poppins" pitchFamily="2" charset="77"/>
              </a:rPr>
              <a:t>Duygu Karadağ</a:t>
            </a:r>
            <a:endParaRPr lang="tr-TR" b="1" dirty="0">
              <a:solidFill>
                <a:srgbClr val="0817B9"/>
              </a:solidFill>
              <a:latin typeface="Poppins" pitchFamily="2" charset="77"/>
              <a:cs typeface="Poppins" pitchFamily="2" charset="77"/>
            </a:endParaRPr>
          </a:p>
          <a:p>
            <a:pPr marL="285750" indent="-285750">
              <a:buFont typeface="Arial" panose="020B0604020202020204" pitchFamily="34" charset="0"/>
              <a:buChar char="•"/>
            </a:pPr>
            <a:r>
              <a:rPr lang="tr-TR" b="1" dirty="0">
                <a:solidFill>
                  <a:srgbClr val="0817B9"/>
                </a:solidFill>
                <a:latin typeface="Poppins" pitchFamily="2" charset="77"/>
                <a:cs typeface="Poppins" pitchFamily="2" charset="77"/>
              </a:rPr>
              <a:t>Dr. Öğretim Üyesi Çağın </a:t>
            </a:r>
            <a:r>
              <a:rPr lang="tr-TR" b="1" dirty="0" err="1">
                <a:solidFill>
                  <a:srgbClr val="0817B9"/>
                </a:solidFill>
                <a:latin typeface="Poppins" pitchFamily="2" charset="77"/>
                <a:cs typeface="Poppins" pitchFamily="2" charset="77"/>
              </a:rPr>
              <a:t>Erbek</a:t>
            </a:r>
            <a:r>
              <a:rPr lang="tr-TR" b="1" dirty="0">
                <a:solidFill>
                  <a:srgbClr val="0817B9"/>
                </a:solidFill>
                <a:latin typeface="Poppins" pitchFamily="2" charset="77"/>
                <a:cs typeface="Poppins" pitchFamily="2" charset="77"/>
              </a:rPr>
              <a:t> Alaybeyoğlu </a:t>
            </a:r>
          </a:p>
          <a:p>
            <a:pPr marL="285750" indent="-285750">
              <a:buFont typeface="Arial" panose="020B0604020202020204" pitchFamily="34" charset="0"/>
              <a:buChar char="•"/>
            </a:pPr>
            <a:r>
              <a:rPr lang="tr-TR" b="1" dirty="0">
                <a:solidFill>
                  <a:srgbClr val="0817B9"/>
                </a:solidFill>
                <a:latin typeface="Poppins" pitchFamily="2" charset="77"/>
                <a:cs typeface="Poppins" pitchFamily="2" charset="77"/>
              </a:rPr>
              <a:t>Dr. Öğretim Üyesi Mustafa Şenyücel</a:t>
            </a:r>
          </a:p>
          <a:p>
            <a:pPr marL="285750" indent="-285750">
              <a:buFont typeface="Arial" panose="020B0604020202020204" pitchFamily="34" charset="0"/>
              <a:buChar char="•"/>
            </a:pPr>
            <a:r>
              <a:rPr lang="tr-TR" b="1" dirty="0" err="1">
                <a:solidFill>
                  <a:srgbClr val="0817B9"/>
                </a:solidFill>
                <a:latin typeface="Poppins" pitchFamily="2" charset="77"/>
                <a:cs typeface="Poppins" pitchFamily="2" charset="77"/>
              </a:rPr>
              <a:t>Öğr</a:t>
            </a:r>
            <a:r>
              <a:rPr lang="tr-TR" b="1" dirty="0">
                <a:solidFill>
                  <a:srgbClr val="0817B9"/>
                </a:solidFill>
                <a:latin typeface="Poppins" pitchFamily="2" charset="77"/>
                <a:cs typeface="Poppins" pitchFamily="2" charset="77"/>
              </a:rPr>
              <a:t>. Gör. Tuğçe </a:t>
            </a:r>
            <a:r>
              <a:rPr lang="tr-TR" b="1" dirty="0" err="1">
                <a:solidFill>
                  <a:srgbClr val="0817B9"/>
                </a:solidFill>
                <a:latin typeface="Poppins" pitchFamily="2" charset="77"/>
                <a:cs typeface="Poppins" pitchFamily="2" charset="77"/>
              </a:rPr>
              <a:t>Pekcoşkun</a:t>
            </a:r>
            <a:endParaRPr lang="tr-TR" b="1" dirty="0">
              <a:solidFill>
                <a:srgbClr val="0817B9"/>
              </a:solidFill>
              <a:latin typeface="Poppins" pitchFamily="2" charset="77"/>
              <a:cs typeface="Poppins" pitchFamily="2" charset="77"/>
            </a:endParaRPr>
          </a:p>
          <a:p>
            <a:pPr marL="285750" indent="-285750">
              <a:buFont typeface="Arial" panose="020B0604020202020204" pitchFamily="34" charset="0"/>
              <a:buChar char="•"/>
            </a:pPr>
            <a:r>
              <a:rPr lang="tr-TR" b="1" dirty="0" err="1">
                <a:solidFill>
                  <a:srgbClr val="0817B9"/>
                </a:solidFill>
                <a:latin typeface="Poppins" pitchFamily="2" charset="77"/>
                <a:cs typeface="Poppins" pitchFamily="2" charset="77"/>
              </a:rPr>
              <a:t>Öğr</a:t>
            </a:r>
            <a:r>
              <a:rPr lang="tr-TR" b="1" dirty="0">
                <a:solidFill>
                  <a:srgbClr val="0817B9"/>
                </a:solidFill>
                <a:latin typeface="Poppins" pitchFamily="2" charset="77"/>
                <a:cs typeface="Poppins" pitchFamily="2" charset="77"/>
              </a:rPr>
              <a:t>. Gör. Özge Şamlı </a:t>
            </a:r>
            <a:r>
              <a:rPr lang="tr-TR" b="1" dirty="0" err="1">
                <a:solidFill>
                  <a:srgbClr val="0817B9"/>
                </a:solidFill>
                <a:latin typeface="Poppins" pitchFamily="2" charset="77"/>
                <a:cs typeface="Poppins" pitchFamily="2" charset="77"/>
              </a:rPr>
              <a:t>Topacık</a:t>
            </a:r>
            <a:endParaRPr lang="tr-TR" b="1" dirty="0">
              <a:solidFill>
                <a:srgbClr val="0817B9"/>
              </a:solidFill>
              <a:latin typeface="Poppins" pitchFamily="2" charset="77"/>
              <a:cs typeface="Poppins" pitchFamily="2" charset="77"/>
            </a:endParaRPr>
          </a:p>
          <a:p>
            <a:pPr marL="285750" indent="-285750">
              <a:buFont typeface="Arial" panose="020B0604020202020204" pitchFamily="34" charset="0"/>
              <a:buChar char="•"/>
            </a:pPr>
            <a:r>
              <a:rPr lang="tr-TR" b="1" dirty="0">
                <a:solidFill>
                  <a:srgbClr val="0817B9"/>
                </a:solidFill>
                <a:latin typeface="Poppins" pitchFamily="2" charset="77"/>
                <a:cs typeface="Poppins" pitchFamily="2" charset="77"/>
              </a:rPr>
              <a:t>Fatma Gönen Karasakal</a:t>
            </a:r>
          </a:p>
          <a:p>
            <a:pPr marL="285750" indent="-285750">
              <a:buFont typeface="Arial" panose="020B0604020202020204" pitchFamily="34" charset="0"/>
              <a:buChar char="•"/>
            </a:pPr>
            <a:r>
              <a:rPr lang="tr-TR" b="1" dirty="0">
                <a:solidFill>
                  <a:srgbClr val="0817B9"/>
                </a:solidFill>
                <a:latin typeface="Poppins" pitchFamily="2" charset="77"/>
                <a:cs typeface="Poppins" pitchFamily="2" charset="77"/>
              </a:rPr>
              <a:t>Selin Doğan</a:t>
            </a:r>
          </a:p>
          <a:p>
            <a:pPr marL="285750" indent="-285750">
              <a:buFont typeface="Arial" panose="020B0604020202020204" pitchFamily="34" charset="0"/>
              <a:buChar char="•"/>
            </a:pPr>
            <a:r>
              <a:rPr lang="tr-TR" b="1" dirty="0">
                <a:solidFill>
                  <a:srgbClr val="0817B9"/>
                </a:solidFill>
                <a:latin typeface="Poppins" pitchFamily="2" charset="77"/>
                <a:cs typeface="Poppins" pitchFamily="2" charset="77"/>
              </a:rPr>
              <a:t>Bilge Cengiz </a:t>
            </a:r>
          </a:p>
          <a:p>
            <a:pPr marL="285750" indent="-285750">
              <a:buFont typeface="Arial" panose="020B0604020202020204" pitchFamily="34" charset="0"/>
              <a:buChar char="•"/>
            </a:pPr>
            <a:endParaRPr lang="tr-TR" b="1" dirty="0">
              <a:solidFill>
                <a:srgbClr val="0817B9"/>
              </a:solidFill>
              <a:latin typeface="Poppins" pitchFamily="2" charset="77"/>
              <a:cs typeface="Poppins" pitchFamily="2" charset="77"/>
            </a:endParaRPr>
          </a:p>
          <a:p>
            <a:r>
              <a:rPr lang="tr-TR" b="1" dirty="0">
                <a:solidFill>
                  <a:srgbClr val="0817B9"/>
                </a:solidFill>
                <a:latin typeface="Poppins" pitchFamily="2" charset="77"/>
                <a:cs typeface="Poppins" pitchFamily="2" charset="77"/>
              </a:rPr>
              <a:t>***Komisyon üyelerimiz akademik ve idari personelden oluşmaktadır.</a:t>
            </a:r>
          </a:p>
          <a:p>
            <a:pPr indent="-228600"/>
            <a:endParaRPr lang="tr-TR" b="1" dirty="0">
              <a:solidFill>
                <a:srgbClr val="0817B9"/>
              </a:solidFill>
              <a:latin typeface="Poppins" pitchFamily="2" charset="77"/>
              <a:cs typeface="Poppins" pitchFamily="2" charset="77"/>
            </a:endParaRPr>
          </a:p>
        </p:txBody>
      </p:sp>
    </p:spTree>
    <p:extLst>
      <p:ext uri="{BB962C8B-B14F-4D97-AF65-F5344CB8AC3E}">
        <p14:creationId xmlns:p14="http://schemas.microsoft.com/office/powerpoint/2010/main" val="224910014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BF3270-F360-853D-30B8-E4C56B50AE01}"/>
            </a:ext>
          </a:extLst>
        </p:cNvPr>
        <p:cNvGrpSpPr/>
        <p:nvPr/>
      </p:nvGrpSpPr>
      <p:grpSpPr>
        <a:xfrm>
          <a:off x="0" y="0"/>
          <a:ext cx="0" cy="0"/>
          <a:chOff x="0" y="0"/>
          <a:chExt cx="0" cy="0"/>
        </a:xfrm>
      </p:grpSpPr>
      <p:pic>
        <p:nvPicPr>
          <p:cNvPr id="4" name="Picture 3" descr="A blue and white frame&#10;&#10;AI-generated content may be incorrect.">
            <a:extLst>
              <a:ext uri="{FF2B5EF4-FFF2-40B4-BE49-F238E27FC236}">
                <a16:creationId xmlns:a16="http://schemas.microsoft.com/office/drawing/2014/main" id="{74358B1A-F863-21AA-7E9D-95C3251A0D4A}"/>
              </a:ext>
            </a:extLst>
          </p:cNvPr>
          <p:cNvPicPr>
            <a:picLocks noChangeAspect="1"/>
          </p:cNvPicPr>
          <p:nvPr/>
        </p:nvPicPr>
        <p:blipFill>
          <a:blip r:embed="rId2"/>
          <a:stretch>
            <a:fillRect/>
          </a:stretch>
        </p:blipFill>
        <p:spPr>
          <a:xfrm>
            <a:off x="0" y="0"/>
            <a:ext cx="12192000" cy="6858000"/>
          </a:xfrm>
          <a:prstGeom prst="rect">
            <a:avLst/>
          </a:prstGeom>
        </p:spPr>
      </p:pic>
      <p:sp>
        <p:nvSpPr>
          <p:cNvPr id="7" name="TextBox 6">
            <a:extLst>
              <a:ext uri="{FF2B5EF4-FFF2-40B4-BE49-F238E27FC236}">
                <a16:creationId xmlns:a16="http://schemas.microsoft.com/office/drawing/2014/main" id="{6752017A-8ECA-7855-7AD9-C4AA3FBB23CF}"/>
              </a:ext>
            </a:extLst>
          </p:cNvPr>
          <p:cNvSpPr txBox="1"/>
          <p:nvPr/>
        </p:nvSpPr>
        <p:spPr>
          <a:xfrm>
            <a:off x="8942599" y="749416"/>
            <a:ext cx="2413971" cy="646331"/>
          </a:xfrm>
          <a:prstGeom prst="rect">
            <a:avLst/>
          </a:prstGeom>
          <a:noFill/>
        </p:spPr>
        <p:txBody>
          <a:bodyPr wrap="square" rtlCol="0">
            <a:spAutoFit/>
          </a:bodyPr>
          <a:lstStyle/>
          <a:p>
            <a:r>
              <a:rPr lang="en-US" dirty="0">
                <a:solidFill>
                  <a:schemeClr val="bg1"/>
                </a:solidFill>
                <a:latin typeface="Poppins" pitchFamily="2" charset="77"/>
                <a:cs typeface="Poppins" pitchFamily="2" charset="77"/>
              </a:rPr>
              <a:t>HALİÇ ÜNİVERSİTESİ</a:t>
            </a:r>
          </a:p>
          <a:p>
            <a:r>
              <a:rPr lang="en-TR" dirty="0"/>
              <a:t> </a:t>
            </a:r>
          </a:p>
        </p:txBody>
      </p:sp>
      <p:sp>
        <p:nvSpPr>
          <p:cNvPr id="2" name="TextBox 5">
            <a:extLst>
              <a:ext uri="{FF2B5EF4-FFF2-40B4-BE49-F238E27FC236}">
                <a16:creationId xmlns:a16="http://schemas.microsoft.com/office/drawing/2014/main" id="{EB626F7B-C832-C179-AB57-A60984AB848A}"/>
              </a:ext>
            </a:extLst>
          </p:cNvPr>
          <p:cNvSpPr txBox="1"/>
          <p:nvPr/>
        </p:nvSpPr>
        <p:spPr>
          <a:xfrm>
            <a:off x="2134822" y="1407921"/>
            <a:ext cx="7206688" cy="954107"/>
          </a:xfrm>
          <a:prstGeom prst="rect">
            <a:avLst/>
          </a:prstGeom>
          <a:noFill/>
        </p:spPr>
        <p:txBody>
          <a:bodyPr wrap="square" rtlCol="0">
            <a:spAutoFit/>
          </a:bodyPr>
          <a:lstStyle/>
          <a:p>
            <a:pPr algn="ctr"/>
            <a:r>
              <a:rPr lang="tr-TR" sz="2800" b="1" dirty="0">
                <a:solidFill>
                  <a:srgbClr val="0817B9"/>
                </a:solidFill>
                <a:latin typeface="Poppins" pitchFamily="2" charset="77"/>
                <a:cs typeface="Poppins" pitchFamily="2" charset="77"/>
              </a:rPr>
              <a:t>İNSAN KAYNAKLARI </a:t>
            </a:r>
            <a:r>
              <a:rPr lang="en-US" sz="2800" b="1" dirty="0">
                <a:solidFill>
                  <a:srgbClr val="0817B9"/>
                </a:solidFill>
                <a:latin typeface="Poppins" pitchFamily="2" charset="77"/>
                <a:cs typeface="Poppins" pitchFamily="2" charset="77"/>
              </a:rPr>
              <a:t>KOMİSYO</a:t>
            </a:r>
            <a:r>
              <a:rPr lang="tr-TR" sz="2800" b="1" dirty="0">
                <a:solidFill>
                  <a:srgbClr val="0817B9"/>
                </a:solidFill>
                <a:latin typeface="Poppins" pitchFamily="2" charset="77"/>
                <a:cs typeface="Poppins" pitchFamily="2" charset="77"/>
              </a:rPr>
              <a:t>NU</a:t>
            </a:r>
            <a:endParaRPr lang="en-US" sz="2800" b="1" dirty="0">
              <a:solidFill>
                <a:srgbClr val="0817B9"/>
              </a:solidFill>
              <a:latin typeface="Poppins" pitchFamily="2" charset="77"/>
              <a:cs typeface="Poppins" pitchFamily="2" charset="77"/>
            </a:endParaRPr>
          </a:p>
          <a:p>
            <a:pPr algn="ctr"/>
            <a:r>
              <a:rPr lang="en-TR" sz="2800" dirty="0"/>
              <a:t> </a:t>
            </a:r>
          </a:p>
        </p:txBody>
      </p:sp>
      <p:sp>
        <p:nvSpPr>
          <p:cNvPr id="5" name="Metin kutusu 4">
            <a:extLst>
              <a:ext uri="{FF2B5EF4-FFF2-40B4-BE49-F238E27FC236}">
                <a16:creationId xmlns:a16="http://schemas.microsoft.com/office/drawing/2014/main" id="{520B20FB-0B98-9FE3-B5B2-99C467D5322C}"/>
              </a:ext>
            </a:extLst>
          </p:cNvPr>
          <p:cNvSpPr txBox="1"/>
          <p:nvPr/>
        </p:nvSpPr>
        <p:spPr>
          <a:xfrm>
            <a:off x="3552289" y="2362027"/>
            <a:ext cx="4371753" cy="830997"/>
          </a:xfrm>
          <a:prstGeom prst="rect">
            <a:avLst/>
          </a:prstGeom>
          <a:noFill/>
        </p:spPr>
        <p:txBody>
          <a:bodyPr wrap="square" rtlCol="0">
            <a:spAutoFit/>
          </a:bodyPr>
          <a:lstStyle/>
          <a:p>
            <a:pPr marL="285750" indent="-285750" algn="just">
              <a:buFont typeface="Wingdings" panose="05000000000000000000" pitchFamily="2" charset="2"/>
              <a:buChar char="v"/>
            </a:pPr>
            <a:r>
              <a:rPr lang="tr-TR" sz="2400" b="1" dirty="0">
                <a:solidFill>
                  <a:srgbClr val="0817B9"/>
                </a:solidFill>
                <a:latin typeface="Poppins" pitchFamily="2" charset="77"/>
                <a:cs typeface="Poppins" pitchFamily="2" charset="77"/>
              </a:rPr>
              <a:t>ORYANTASYON PLANI</a:t>
            </a:r>
          </a:p>
          <a:p>
            <a:pPr marL="285750" indent="-285750" algn="just">
              <a:buFont typeface="Wingdings" panose="05000000000000000000" pitchFamily="2" charset="2"/>
              <a:buChar char="v"/>
            </a:pPr>
            <a:endParaRPr lang="tr-TR" sz="2400" b="1" dirty="0">
              <a:solidFill>
                <a:srgbClr val="0817B9"/>
              </a:solidFill>
              <a:latin typeface="Poppins" pitchFamily="2" charset="77"/>
              <a:cs typeface="Poppins" pitchFamily="2" charset="77"/>
            </a:endParaRPr>
          </a:p>
        </p:txBody>
      </p:sp>
      <p:sp>
        <p:nvSpPr>
          <p:cNvPr id="6" name="Metin kutusu 5">
            <a:extLst>
              <a:ext uri="{FF2B5EF4-FFF2-40B4-BE49-F238E27FC236}">
                <a16:creationId xmlns:a16="http://schemas.microsoft.com/office/drawing/2014/main" id="{EA914276-5A0D-52E8-3D35-BC0B832D0370}"/>
              </a:ext>
            </a:extLst>
          </p:cNvPr>
          <p:cNvSpPr txBox="1"/>
          <p:nvPr/>
        </p:nvSpPr>
        <p:spPr>
          <a:xfrm>
            <a:off x="2134822" y="3332741"/>
            <a:ext cx="6810152" cy="2862322"/>
          </a:xfrm>
          <a:prstGeom prst="rect">
            <a:avLst/>
          </a:prstGeom>
          <a:noFill/>
        </p:spPr>
        <p:txBody>
          <a:bodyPr wrap="square">
            <a:spAutoFit/>
          </a:bodyPr>
          <a:lstStyle/>
          <a:p>
            <a:pPr algn="ctr">
              <a:buNone/>
            </a:pPr>
            <a:r>
              <a:rPr lang="tr-TR" b="1" dirty="0">
                <a:solidFill>
                  <a:srgbClr val="0817B9"/>
                </a:solidFill>
                <a:latin typeface="Poppins" pitchFamily="2" charset="77"/>
                <a:cs typeface="Poppins" pitchFamily="2" charset="77"/>
              </a:rPr>
              <a:t>1.OTURUM (75 Dakika)</a:t>
            </a:r>
          </a:p>
          <a:p>
            <a:pPr algn="ctr">
              <a:buNone/>
            </a:pPr>
            <a:r>
              <a:rPr lang="tr-TR" b="1" dirty="0">
                <a:solidFill>
                  <a:srgbClr val="0817B9"/>
                </a:solidFill>
                <a:latin typeface="Poppins" pitchFamily="2" charset="77"/>
                <a:cs typeface="Poppins" pitchFamily="2" charset="77"/>
              </a:rPr>
              <a:t> </a:t>
            </a:r>
          </a:p>
          <a:p>
            <a:pPr marL="342900" lvl="0" indent="-342900">
              <a:buFont typeface="+mj-lt"/>
              <a:buAutoNum type="arabicPeriod"/>
            </a:pPr>
            <a:r>
              <a:rPr lang="tr-TR" b="1" dirty="0">
                <a:solidFill>
                  <a:srgbClr val="0817B9"/>
                </a:solidFill>
                <a:latin typeface="Poppins" pitchFamily="2" charset="77"/>
                <a:cs typeface="Poppins" pitchFamily="2" charset="77"/>
              </a:rPr>
              <a:t>AÇILIŞ VE HOŞGELDİNİZ (Prof. Dr. İrfan PAPİLA)- 5 Dakika</a:t>
            </a:r>
          </a:p>
          <a:p>
            <a:pPr marL="457200">
              <a:buNone/>
            </a:pPr>
            <a:r>
              <a:rPr lang="tr-TR" b="1" dirty="0">
                <a:solidFill>
                  <a:srgbClr val="0817B9"/>
                </a:solidFill>
                <a:latin typeface="Poppins" pitchFamily="2" charset="77"/>
                <a:cs typeface="Poppins" pitchFamily="2" charset="77"/>
              </a:rPr>
              <a:t> </a:t>
            </a:r>
          </a:p>
          <a:p>
            <a:pPr lvl="0"/>
            <a:r>
              <a:rPr lang="tr-TR" b="1" dirty="0">
                <a:solidFill>
                  <a:srgbClr val="0817B9"/>
                </a:solidFill>
                <a:latin typeface="Poppins" pitchFamily="2" charset="77"/>
                <a:cs typeface="Poppins" pitchFamily="2" charset="77"/>
              </a:rPr>
              <a:t>2.   EĞİTİME DAHİL OLAN İŞLEMLER VE BELGELER- 15 Dakika</a:t>
            </a:r>
          </a:p>
          <a:p>
            <a:pPr algn="just">
              <a:buNone/>
            </a:pPr>
            <a:r>
              <a:rPr lang="tr-TR" b="1" dirty="0">
                <a:solidFill>
                  <a:srgbClr val="0817B9"/>
                </a:solidFill>
                <a:latin typeface="Poppins" pitchFamily="2" charset="77"/>
                <a:cs typeface="Poppins" pitchFamily="2" charset="77"/>
              </a:rPr>
              <a:t>2.1. Yönetmelikler, Yönergeler ve Kılavuzlar- Prof. Dr. İrfan PAPİLA- 5 dakika</a:t>
            </a:r>
          </a:p>
          <a:p>
            <a:pPr algn="just">
              <a:buNone/>
            </a:pPr>
            <a:r>
              <a:rPr lang="tr-TR" b="1" dirty="0">
                <a:solidFill>
                  <a:srgbClr val="0817B9"/>
                </a:solidFill>
                <a:latin typeface="Poppins" pitchFamily="2" charset="77"/>
                <a:cs typeface="Poppins" pitchFamily="2" charset="77"/>
              </a:rPr>
              <a:t>2.2. Staj/Uygulama İşlemleri – Staj Koordinatörü Fatma ÖZHAN- 5 dakika</a:t>
            </a:r>
          </a:p>
          <a:p>
            <a:pPr>
              <a:buNone/>
            </a:pPr>
            <a:r>
              <a:rPr lang="tr-TR" b="1" dirty="0">
                <a:solidFill>
                  <a:srgbClr val="0817B9"/>
                </a:solidFill>
                <a:latin typeface="Poppins" pitchFamily="2" charset="77"/>
                <a:cs typeface="Poppins" pitchFamily="2" charset="77"/>
              </a:rPr>
              <a:t>2.3. Tanıtım Günleri- Direktör İsmail AKTAŞ- 5 dakika</a:t>
            </a:r>
          </a:p>
        </p:txBody>
      </p:sp>
    </p:spTree>
    <p:extLst>
      <p:ext uri="{BB962C8B-B14F-4D97-AF65-F5344CB8AC3E}">
        <p14:creationId xmlns:p14="http://schemas.microsoft.com/office/powerpoint/2010/main" val="133204857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FD8278-0EEE-8F83-C422-74CEC059AADA}"/>
            </a:ext>
          </a:extLst>
        </p:cNvPr>
        <p:cNvGrpSpPr/>
        <p:nvPr/>
      </p:nvGrpSpPr>
      <p:grpSpPr>
        <a:xfrm>
          <a:off x="0" y="0"/>
          <a:ext cx="0" cy="0"/>
          <a:chOff x="0" y="0"/>
          <a:chExt cx="0" cy="0"/>
        </a:xfrm>
      </p:grpSpPr>
      <p:pic>
        <p:nvPicPr>
          <p:cNvPr id="4" name="Picture 3" descr="A blue and white frame&#10;&#10;AI-generated content may be incorrect.">
            <a:extLst>
              <a:ext uri="{FF2B5EF4-FFF2-40B4-BE49-F238E27FC236}">
                <a16:creationId xmlns:a16="http://schemas.microsoft.com/office/drawing/2014/main" id="{5DF34AFA-1DC2-B9D5-5E29-0CA56F655A03}"/>
              </a:ext>
            </a:extLst>
          </p:cNvPr>
          <p:cNvPicPr>
            <a:picLocks noChangeAspect="1"/>
          </p:cNvPicPr>
          <p:nvPr/>
        </p:nvPicPr>
        <p:blipFill>
          <a:blip r:embed="rId2"/>
          <a:stretch>
            <a:fillRect/>
          </a:stretch>
        </p:blipFill>
        <p:spPr>
          <a:xfrm>
            <a:off x="0" y="0"/>
            <a:ext cx="12192000" cy="6858000"/>
          </a:xfrm>
          <a:prstGeom prst="rect">
            <a:avLst/>
          </a:prstGeom>
        </p:spPr>
      </p:pic>
      <p:sp>
        <p:nvSpPr>
          <p:cNvPr id="7" name="TextBox 6">
            <a:extLst>
              <a:ext uri="{FF2B5EF4-FFF2-40B4-BE49-F238E27FC236}">
                <a16:creationId xmlns:a16="http://schemas.microsoft.com/office/drawing/2014/main" id="{22EB35FB-699F-3FB8-7083-8FA42A0EE991}"/>
              </a:ext>
            </a:extLst>
          </p:cNvPr>
          <p:cNvSpPr txBox="1"/>
          <p:nvPr/>
        </p:nvSpPr>
        <p:spPr>
          <a:xfrm>
            <a:off x="8942599" y="749416"/>
            <a:ext cx="2413971" cy="646331"/>
          </a:xfrm>
          <a:prstGeom prst="rect">
            <a:avLst/>
          </a:prstGeom>
          <a:noFill/>
        </p:spPr>
        <p:txBody>
          <a:bodyPr wrap="square" rtlCol="0">
            <a:spAutoFit/>
          </a:bodyPr>
          <a:lstStyle/>
          <a:p>
            <a:r>
              <a:rPr lang="en-US" dirty="0">
                <a:solidFill>
                  <a:schemeClr val="bg1"/>
                </a:solidFill>
                <a:latin typeface="Poppins" pitchFamily="2" charset="77"/>
                <a:cs typeface="Poppins" pitchFamily="2" charset="77"/>
              </a:rPr>
              <a:t>HALİÇ ÜNİVERSİTESİ</a:t>
            </a:r>
          </a:p>
          <a:p>
            <a:r>
              <a:rPr lang="en-TR" dirty="0"/>
              <a:t> </a:t>
            </a:r>
          </a:p>
        </p:txBody>
      </p:sp>
      <p:sp>
        <p:nvSpPr>
          <p:cNvPr id="2" name="TextBox 5">
            <a:extLst>
              <a:ext uri="{FF2B5EF4-FFF2-40B4-BE49-F238E27FC236}">
                <a16:creationId xmlns:a16="http://schemas.microsoft.com/office/drawing/2014/main" id="{1E627EFA-3DA5-636E-2D6B-BC5AC41346F2}"/>
              </a:ext>
            </a:extLst>
          </p:cNvPr>
          <p:cNvSpPr txBox="1"/>
          <p:nvPr/>
        </p:nvSpPr>
        <p:spPr>
          <a:xfrm>
            <a:off x="1635092" y="986935"/>
            <a:ext cx="7206688" cy="954107"/>
          </a:xfrm>
          <a:prstGeom prst="rect">
            <a:avLst/>
          </a:prstGeom>
          <a:noFill/>
        </p:spPr>
        <p:txBody>
          <a:bodyPr wrap="square" rtlCol="0">
            <a:spAutoFit/>
          </a:bodyPr>
          <a:lstStyle/>
          <a:p>
            <a:pPr algn="ctr"/>
            <a:r>
              <a:rPr lang="tr-TR" sz="2800" b="1" dirty="0">
                <a:solidFill>
                  <a:srgbClr val="0817B9"/>
                </a:solidFill>
                <a:latin typeface="Poppins" pitchFamily="2" charset="77"/>
                <a:cs typeface="Poppins" pitchFamily="2" charset="77"/>
              </a:rPr>
              <a:t>İNSAN KAYNAKLARI </a:t>
            </a:r>
            <a:r>
              <a:rPr lang="en-US" sz="2800" b="1" dirty="0">
                <a:solidFill>
                  <a:srgbClr val="0817B9"/>
                </a:solidFill>
                <a:latin typeface="Poppins" pitchFamily="2" charset="77"/>
                <a:cs typeface="Poppins" pitchFamily="2" charset="77"/>
              </a:rPr>
              <a:t>KOMİSYO</a:t>
            </a:r>
            <a:r>
              <a:rPr lang="tr-TR" sz="2800" b="1" dirty="0">
                <a:solidFill>
                  <a:srgbClr val="0817B9"/>
                </a:solidFill>
                <a:latin typeface="Poppins" pitchFamily="2" charset="77"/>
                <a:cs typeface="Poppins" pitchFamily="2" charset="77"/>
              </a:rPr>
              <a:t>NU</a:t>
            </a:r>
            <a:endParaRPr lang="en-US" sz="2800" b="1" dirty="0">
              <a:solidFill>
                <a:srgbClr val="0817B9"/>
              </a:solidFill>
              <a:latin typeface="Poppins" pitchFamily="2" charset="77"/>
              <a:cs typeface="Poppins" pitchFamily="2" charset="77"/>
            </a:endParaRPr>
          </a:p>
          <a:p>
            <a:pPr algn="ctr"/>
            <a:r>
              <a:rPr lang="en-TR" sz="2800" dirty="0"/>
              <a:t> </a:t>
            </a:r>
          </a:p>
        </p:txBody>
      </p:sp>
      <p:sp>
        <p:nvSpPr>
          <p:cNvPr id="5" name="Metin kutusu 4">
            <a:extLst>
              <a:ext uri="{FF2B5EF4-FFF2-40B4-BE49-F238E27FC236}">
                <a16:creationId xmlns:a16="http://schemas.microsoft.com/office/drawing/2014/main" id="{02A3A954-DEA5-1990-D506-215F1E0E4DC0}"/>
              </a:ext>
            </a:extLst>
          </p:cNvPr>
          <p:cNvSpPr txBox="1"/>
          <p:nvPr/>
        </p:nvSpPr>
        <p:spPr>
          <a:xfrm>
            <a:off x="3374334" y="1522346"/>
            <a:ext cx="4201632" cy="830997"/>
          </a:xfrm>
          <a:prstGeom prst="rect">
            <a:avLst/>
          </a:prstGeom>
          <a:noFill/>
        </p:spPr>
        <p:txBody>
          <a:bodyPr wrap="square" rtlCol="0">
            <a:spAutoFit/>
          </a:bodyPr>
          <a:lstStyle/>
          <a:p>
            <a:pPr marL="285750" indent="-285750" algn="just">
              <a:buFont typeface="Wingdings" panose="05000000000000000000" pitchFamily="2" charset="2"/>
              <a:buChar char="v"/>
            </a:pPr>
            <a:r>
              <a:rPr lang="tr-TR" sz="2400" b="1" dirty="0">
                <a:solidFill>
                  <a:srgbClr val="0817B9"/>
                </a:solidFill>
                <a:latin typeface="Poppins" pitchFamily="2" charset="77"/>
                <a:cs typeface="Poppins" pitchFamily="2" charset="77"/>
              </a:rPr>
              <a:t>ORYANTASYON PLANI</a:t>
            </a:r>
          </a:p>
          <a:p>
            <a:pPr marL="285750" indent="-285750" algn="just">
              <a:buFont typeface="Wingdings" panose="05000000000000000000" pitchFamily="2" charset="2"/>
              <a:buChar char="v"/>
            </a:pPr>
            <a:endParaRPr lang="tr-TR" sz="2400" b="1" dirty="0">
              <a:solidFill>
                <a:srgbClr val="0817B9"/>
              </a:solidFill>
              <a:latin typeface="Poppins" pitchFamily="2" charset="77"/>
              <a:cs typeface="Poppins" pitchFamily="2" charset="77"/>
            </a:endParaRPr>
          </a:p>
        </p:txBody>
      </p:sp>
      <p:sp>
        <p:nvSpPr>
          <p:cNvPr id="8" name="Metin kutusu 7">
            <a:extLst>
              <a:ext uri="{FF2B5EF4-FFF2-40B4-BE49-F238E27FC236}">
                <a16:creationId xmlns:a16="http://schemas.microsoft.com/office/drawing/2014/main" id="{143EFCB9-2913-E6BC-0207-9955AB6126B4}"/>
              </a:ext>
            </a:extLst>
          </p:cNvPr>
          <p:cNvSpPr txBox="1"/>
          <p:nvPr/>
        </p:nvSpPr>
        <p:spPr>
          <a:xfrm>
            <a:off x="1833360" y="2260474"/>
            <a:ext cx="6810152" cy="4278094"/>
          </a:xfrm>
          <a:prstGeom prst="rect">
            <a:avLst/>
          </a:prstGeom>
          <a:noFill/>
        </p:spPr>
        <p:txBody>
          <a:bodyPr wrap="square">
            <a:spAutoFit/>
          </a:bodyPr>
          <a:lstStyle/>
          <a:p>
            <a:pPr lvl="0"/>
            <a:r>
              <a:rPr lang="tr-TR" sz="1400" b="1" dirty="0">
                <a:solidFill>
                  <a:srgbClr val="0817B9"/>
                </a:solidFill>
                <a:latin typeface="Poppins" pitchFamily="2" charset="77"/>
                <a:cs typeface="Poppins" pitchFamily="2" charset="77"/>
              </a:rPr>
              <a:t>       </a:t>
            </a:r>
            <a:r>
              <a:rPr lang="tr-TR" sz="1600" b="1" dirty="0">
                <a:solidFill>
                  <a:srgbClr val="0817B9"/>
                </a:solidFill>
                <a:latin typeface="Poppins" pitchFamily="2" charset="77"/>
                <a:cs typeface="Poppins" pitchFamily="2" charset="77"/>
              </a:rPr>
              <a:t>3. ÜNİVERSİTENİN SAĞLADIĞI İMKANLAR- 30 Dakika</a:t>
            </a:r>
          </a:p>
          <a:p>
            <a:pPr marL="457200">
              <a:buNone/>
            </a:pPr>
            <a:r>
              <a:rPr lang="tr-TR" sz="1600" b="1" dirty="0">
                <a:solidFill>
                  <a:srgbClr val="0817B9"/>
                </a:solidFill>
                <a:latin typeface="Poppins" pitchFamily="2" charset="77"/>
                <a:cs typeface="Poppins" pitchFamily="2" charset="77"/>
              </a:rPr>
              <a:t> </a:t>
            </a:r>
          </a:p>
          <a:p>
            <a:pPr algn="just">
              <a:buNone/>
            </a:pPr>
            <a:r>
              <a:rPr lang="tr-TR" sz="1600" b="1" dirty="0">
                <a:solidFill>
                  <a:srgbClr val="0817B9"/>
                </a:solidFill>
                <a:latin typeface="Poppins" pitchFamily="2" charset="77"/>
                <a:cs typeface="Poppins" pitchFamily="2" charset="77"/>
              </a:rPr>
              <a:t>3.1. Uluslararası İlişkiler ve Dış İlişkiler – Dr. Öğr. </a:t>
            </a:r>
            <a:r>
              <a:rPr lang="tr-TR" sz="1600" b="1" dirty="0" err="1">
                <a:solidFill>
                  <a:srgbClr val="0817B9"/>
                </a:solidFill>
                <a:latin typeface="Poppins" pitchFamily="2" charset="77"/>
                <a:cs typeface="Poppins" pitchFamily="2" charset="77"/>
              </a:rPr>
              <a:t>Üy</a:t>
            </a:r>
            <a:r>
              <a:rPr lang="tr-TR" sz="1600" b="1" dirty="0">
                <a:solidFill>
                  <a:srgbClr val="0817B9"/>
                </a:solidFill>
                <a:latin typeface="Poppins" pitchFamily="2" charset="77"/>
                <a:cs typeface="Poppins" pitchFamily="2" charset="77"/>
              </a:rPr>
              <a:t>. Serhat ORAKÇI- 10 dakika</a:t>
            </a:r>
          </a:p>
          <a:p>
            <a:pPr algn="just">
              <a:buNone/>
            </a:pPr>
            <a:r>
              <a:rPr lang="tr-TR" sz="1600" b="1" dirty="0">
                <a:solidFill>
                  <a:srgbClr val="0817B9"/>
                </a:solidFill>
                <a:latin typeface="Poppins" pitchFamily="2" charset="77"/>
                <a:cs typeface="Poppins" pitchFamily="2" charset="77"/>
              </a:rPr>
              <a:t>3.2. Akademik Ödüller ve Teşvikler – Dr. Öğr. </a:t>
            </a:r>
            <a:r>
              <a:rPr lang="tr-TR" sz="1600" b="1" dirty="0" err="1">
                <a:solidFill>
                  <a:srgbClr val="0817B9"/>
                </a:solidFill>
                <a:latin typeface="Poppins" pitchFamily="2" charset="77"/>
                <a:cs typeface="Poppins" pitchFamily="2" charset="77"/>
              </a:rPr>
              <a:t>Üy</a:t>
            </a:r>
            <a:r>
              <a:rPr lang="tr-TR" sz="1600" b="1" dirty="0">
                <a:solidFill>
                  <a:srgbClr val="0817B9"/>
                </a:solidFill>
                <a:latin typeface="Poppins" pitchFamily="2" charset="77"/>
                <a:cs typeface="Poppins" pitchFamily="2" charset="77"/>
              </a:rPr>
              <a:t>. Duygu KARADAĞ- 10 dakika</a:t>
            </a:r>
          </a:p>
          <a:p>
            <a:pPr algn="just">
              <a:buNone/>
            </a:pPr>
            <a:r>
              <a:rPr lang="tr-TR" sz="1600" b="1" dirty="0">
                <a:solidFill>
                  <a:srgbClr val="0817B9"/>
                </a:solidFill>
                <a:latin typeface="Poppins" pitchFamily="2" charset="77"/>
                <a:cs typeface="Poppins" pitchFamily="2" charset="77"/>
              </a:rPr>
              <a:t>3.3. Bilimsel Araştırma Projeleri (BAP) – Prof. Dr. Hatice YORULMAZ- 10 dakika</a:t>
            </a:r>
          </a:p>
          <a:p>
            <a:pPr>
              <a:buNone/>
            </a:pPr>
            <a:r>
              <a:rPr lang="tr-TR" sz="1600" b="1" dirty="0">
                <a:solidFill>
                  <a:srgbClr val="0817B9"/>
                </a:solidFill>
                <a:latin typeface="Poppins" pitchFamily="2" charset="77"/>
                <a:cs typeface="Poppins" pitchFamily="2" charset="77"/>
              </a:rPr>
              <a:t> </a:t>
            </a:r>
          </a:p>
          <a:p>
            <a:pPr algn="just">
              <a:buNone/>
            </a:pPr>
            <a:r>
              <a:rPr lang="tr-TR" sz="1600" b="1" dirty="0">
                <a:solidFill>
                  <a:srgbClr val="0817B9"/>
                </a:solidFill>
                <a:latin typeface="Poppins" pitchFamily="2" charset="77"/>
                <a:cs typeface="Poppins" pitchFamily="2" charset="77"/>
              </a:rPr>
              <a:t> </a:t>
            </a:r>
          </a:p>
          <a:p>
            <a:pPr indent="270510" algn="just">
              <a:buNone/>
            </a:pPr>
            <a:r>
              <a:rPr lang="tr-TR" sz="1600" b="1" dirty="0">
                <a:solidFill>
                  <a:srgbClr val="0817B9"/>
                </a:solidFill>
                <a:latin typeface="Poppins" pitchFamily="2" charset="77"/>
                <a:cs typeface="Poppins" pitchFamily="2" charset="77"/>
              </a:rPr>
              <a:t>4. ÖĞRENCİLERE SAĞLANAN EĞİTİM İMKANLARI (Direktör Burak SAYGI / 10 Dakika)</a:t>
            </a:r>
          </a:p>
          <a:p>
            <a:pPr indent="270510" algn="just">
              <a:buNone/>
            </a:pPr>
            <a:r>
              <a:rPr lang="tr-TR" sz="1600" b="1" dirty="0">
                <a:solidFill>
                  <a:srgbClr val="0817B9"/>
                </a:solidFill>
                <a:latin typeface="Poppins" pitchFamily="2" charset="77"/>
                <a:cs typeface="Poppins" pitchFamily="2" charset="77"/>
              </a:rPr>
              <a:t> </a:t>
            </a:r>
          </a:p>
          <a:p>
            <a:pPr algn="just">
              <a:buNone/>
            </a:pPr>
            <a:r>
              <a:rPr lang="tr-TR" sz="1600" b="1" dirty="0">
                <a:solidFill>
                  <a:srgbClr val="0817B9"/>
                </a:solidFill>
                <a:latin typeface="Poppins" pitchFamily="2" charset="77"/>
                <a:cs typeface="Poppins" pitchFamily="2" charset="77"/>
              </a:rPr>
              <a:t>4.1. Yatay Geçiş İşlemleri</a:t>
            </a:r>
          </a:p>
          <a:p>
            <a:pPr algn="just">
              <a:buNone/>
            </a:pPr>
            <a:r>
              <a:rPr lang="tr-TR" sz="1600" b="1" dirty="0">
                <a:solidFill>
                  <a:srgbClr val="0817B9"/>
                </a:solidFill>
                <a:latin typeface="Poppins" pitchFamily="2" charset="77"/>
                <a:cs typeface="Poppins" pitchFamily="2" charset="77"/>
              </a:rPr>
              <a:t>4.2. Dikey Geçiş (DGS) Süreci</a:t>
            </a:r>
          </a:p>
          <a:p>
            <a:pPr algn="just">
              <a:buNone/>
            </a:pPr>
            <a:r>
              <a:rPr lang="tr-TR" sz="1600" b="1" dirty="0">
                <a:solidFill>
                  <a:srgbClr val="0817B9"/>
                </a:solidFill>
                <a:latin typeface="Poppins" pitchFamily="2" charset="77"/>
                <a:cs typeface="Poppins" pitchFamily="2" charset="77"/>
              </a:rPr>
              <a:t>4.3. Çift Anadal ve </a:t>
            </a:r>
            <a:r>
              <a:rPr lang="tr-TR" sz="1600" b="1" dirty="0" err="1">
                <a:solidFill>
                  <a:srgbClr val="0817B9"/>
                </a:solidFill>
                <a:latin typeface="Poppins" pitchFamily="2" charset="77"/>
                <a:cs typeface="Poppins" pitchFamily="2" charset="77"/>
              </a:rPr>
              <a:t>Yandal</a:t>
            </a:r>
            <a:r>
              <a:rPr lang="tr-TR" sz="1600" b="1" dirty="0">
                <a:solidFill>
                  <a:srgbClr val="0817B9"/>
                </a:solidFill>
                <a:latin typeface="Poppins" pitchFamily="2" charset="77"/>
                <a:cs typeface="Poppins" pitchFamily="2" charset="77"/>
              </a:rPr>
              <a:t> Programları</a:t>
            </a:r>
          </a:p>
          <a:p>
            <a:pPr algn="just">
              <a:buNone/>
            </a:pPr>
            <a:r>
              <a:rPr lang="tr-TR" sz="1600" b="1" dirty="0">
                <a:solidFill>
                  <a:srgbClr val="0817B9"/>
                </a:solidFill>
                <a:latin typeface="Poppins" pitchFamily="2" charset="77"/>
                <a:cs typeface="Poppins" pitchFamily="2" charset="77"/>
              </a:rPr>
              <a:t>4.4. Muafiyet İşlemleri</a:t>
            </a:r>
          </a:p>
        </p:txBody>
      </p:sp>
    </p:spTree>
    <p:extLst>
      <p:ext uri="{BB962C8B-B14F-4D97-AF65-F5344CB8AC3E}">
        <p14:creationId xmlns:p14="http://schemas.microsoft.com/office/powerpoint/2010/main" val="60947338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BE817F-984A-E414-E948-1F9024258D46}"/>
            </a:ext>
          </a:extLst>
        </p:cNvPr>
        <p:cNvGrpSpPr/>
        <p:nvPr/>
      </p:nvGrpSpPr>
      <p:grpSpPr>
        <a:xfrm>
          <a:off x="0" y="0"/>
          <a:ext cx="0" cy="0"/>
          <a:chOff x="0" y="0"/>
          <a:chExt cx="0" cy="0"/>
        </a:xfrm>
      </p:grpSpPr>
      <p:pic>
        <p:nvPicPr>
          <p:cNvPr id="4" name="Picture 3" descr="A blue and white frame&#10;&#10;AI-generated content may be incorrect.">
            <a:extLst>
              <a:ext uri="{FF2B5EF4-FFF2-40B4-BE49-F238E27FC236}">
                <a16:creationId xmlns:a16="http://schemas.microsoft.com/office/drawing/2014/main" id="{D871B8B0-1D40-3930-21E6-C91C6CB2D47E}"/>
              </a:ext>
            </a:extLst>
          </p:cNvPr>
          <p:cNvPicPr>
            <a:picLocks noChangeAspect="1"/>
          </p:cNvPicPr>
          <p:nvPr/>
        </p:nvPicPr>
        <p:blipFill>
          <a:blip r:embed="rId2"/>
          <a:stretch>
            <a:fillRect/>
          </a:stretch>
        </p:blipFill>
        <p:spPr>
          <a:xfrm>
            <a:off x="0" y="0"/>
            <a:ext cx="12192000" cy="6858000"/>
          </a:xfrm>
          <a:prstGeom prst="rect">
            <a:avLst/>
          </a:prstGeom>
        </p:spPr>
      </p:pic>
      <p:sp>
        <p:nvSpPr>
          <p:cNvPr id="7" name="TextBox 6">
            <a:extLst>
              <a:ext uri="{FF2B5EF4-FFF2-40B4-BE49-F238E27FC236}">
                <a16:creationId xmlns:a16="http://schemas.microsoft.com/office/drawing/2014/main" id="{5777DB55-A4C6-2BC6-BBA5-354811BA28CC}"/>
              </a:ext>
            </a:extLst>
          </p:cNvPr>
          <p:cNvSpPr txBox="1"/>
          <p:nvPr/>
        </p:nvSpPr>
        <p:spPr>
          <a:xfrm>
            <a:off x="8942599" y="749416"/>
            <a:ext cx="2413971" cy="646331"/>
          </a:xfrm>
          <a:prstGeom prst="rect">
            <a:avLst/>
          </a:prstGeom>
          <a:noFill/>
        </p:spPr>
        <p:txBody>
          <a:bodyPr wrap="square" rtlCol="0">
            <a:spAutoFit/>
          </a:bodyPr>
          <a:lstStyle/>
          <a:p>
            <a:r>
              <a:rPr lang="en-US" dirty="0">
                <a:solidFill>
                  <a:schemeClr val="bg1"/>
                </a:solidFill>
                <a:latin typeface="Poppins" pitchFamily="2" charset="77"/>
                <a:cs typeface="Poppins" pitchFamily="2" charset="77"/>
              </a:rPr>
              <a:t>HALİÇ ÜNİVERSİTESİ</a:t>
            </a:r>
          </a:p>
          <a:p>
            <a:r>
              <a:rPr lang="en-TR" dirty="0"/>
              <a:t> </a:t>
            </a:r>
          </a:p>
        </p:txBody>
      </p:sp>
      <p:sp>
        <p:nvSpPr>
          <p:cNvPr id="2" name="TextBox 5">
            <a:extLst>
              <a:ext uri="{FF2B5EF4-FFF2-40B4-BE49-F238E27FC236}">
                <a16:creationId xmlns:a16="http://schemas.microsoft.com/office/drawing/2014/main" id="{D1379C41-CDCD-8AFD-7643-96E66FCD7CBC}"/>
              </a:ext>
            </a:extLst>
          </p:cNvPr>
          <p:cNvSpPr txBox="1"/>
          <p:nvPr/>
        </p:nvSpPr>
        <p:spPr>
          <a:xfrm>
            <a:off x="2134822" y="1407921"/>
            <a:ext cx="7206688" cy="954107"/>
          </a:xfrm>
          <a:prstGeom prst="rect">
            <a:avLst/>
          </a:prstGeom>
          <a:noFill/>
        </p:spPr>
        <p:txBody>
          <a:bodyPr wrap="square" rtlCol="0">
            <a:spAutoFit/>
          </a:bodyPr>
          <a:lstStyle/>
          <a:p>
            <a:pPr algn="ctr"/>
            <a:r>
              <a:rPr lang="tr-TR" sz="2800" b="1" dirty="0">
                <a:solidFill>
                  <a:srgbClr val="0817B9"/>
                </a:solidFill>
                <a:latin typeface="Poppins" pitchFamily="2" charset="77"/>
                <a:cs typeface="Poppins" pitchFamily="2" charset="77"/>
              </a:rPr>
              <a:t>İNSAN KAYNAKLARI </a:t>
            </a:r>
            <a:r>
              <a:rPr lang="en-US" sz="2800" b="1" dirty="0">
                <a:solidFill>
                  <a:srgbClr val="0817B9"/>
                </a:solidFill>
                <a:latin typeface="Poppins" pitchFamily="2" charset="77"/>
                <a:cs typeface="Poppins" pitchFamily="2" charset="77"/>
              </a:rPr>
              <a:t>KOMİSYO</a:t>
            </a:r>
            <a:r>
              <a:rPr lang="tr-TR" sz="2800" b="1" dirty="0">
                <a:solidFill>
                  <a:srgbClr val="0817B9"/>
                </a:solidFill>
                <a:latin typeface="Poppins" pitchFamily="2" charset="77"/>
                <a:cs typeface="Poppins" pitchFamily="2" charset="77"/>
              </a:rPr>
              <a:t>NU</a:t>
            </a:r>
            <a:endParaRPr lang="en-US" sz="2800" b="1" dirty="0">
              <a:solidFill>
                <a:srgbClr val="0817B9"/>
              </a:solidFill>
              <a:latin typeface="Poppins" pitchFamily="2" charset="77"/>
              <a:cs typeface="Poppins" pitchFamily="2" charset="77"/>
            </a:endParaRPr>
          </a:p>
          <a:p>
            <a:pPr algn="ctr"/>
            <a:r>
              <a:rPr lang="en-TR" sz="2800" dirty="0"/>
              <a:t> </a:t>
            </a:r>
          </a:p>
        </p:txBody>
      </p:sp>
      <p:sp>
        <p:nvSpPr>
          <p:cNvPr id="5" name="Metin kutusu 4">
            <a:extLst>
              <a:ext uri="{FF2B5EF4-FFF2-40B4-BE49-F238E27FC236}">
                <a16:creationId xmlns:a16="http://schemas.microsoft.com/office/drawing/2014/main" id="{E99098E4-F0C5-F106-DB29-242B98D79C50}"/>
              </a:ext>
            </a:extLst>
          </p:cNvPr>
          <p:cNvSpPr txBox="1"/>
          <p:nvPr/>
        </p:nvSpPr>
        <p:spPr>
          <a:xfrm>
            <a:off x="3613298" y="2145163"/>
            <a:ext cx="9898912" cy="830997"/>
          </a:xfrm>
          <a:prstGeom prst="rect">
            <a:avLst/>
          </a:prstGeom>
          <a:noFill/>
        </p:spPr>
        <p:txBody>
          <a:bodyPr wrap="square" rtlCol="0">
            <a:spAutoFit/>
          </a:bodyPr>
          <a:lstStyle/>
          <a:p>
            <a:pPr marL="285750" indent="-285750" algn="just">
              <a:buFont typeface="Wingdings" panose="05000000000000000000" pitchFamily="2" charset="2"/>
              <a:buChar char="v"/>
            </a:pPr>
            <a:r>
              <a:rPr lang="tr-TR" sz="2400" b="1" dirty="0">
                <a:solidFill>
                  <a:srgbClr val="0817B9"/>
                </a:solidFill>
                <a:latin typeface="Poppins" pitchFamily="2" charset="77"/>
                <a:cs typeface="Poppins" pitchFamily="2" charset="77"/>
              </a:rPr>
              <a:t>ORYANTASYON PLANI</a:t>
            </a:r>
          </a:p>
          <a:p>
            <a:pPr marL="285750" indent="-285750" algn="just">
              <a:buFont typeface="Wingdings" panose="05000000000000000000" pitchFamily="2" charset="2"/>
              <a:buChar char="v"/>
            </a:pPr>
            <a:endParaRPr lang="tr-TR" sz="2400" b="1" dirty="0">
              <a:solidFill>
                <a:srgbClr val="0817B9"/>
              </a:solidFill>
              <a:latin typeface="Poppins" pitchFamily="2" charset="77"/>
              <a:cs typeface="Poppins" pitchFamily="2" charset="77"/>
            </a:endParaRPr>
          </a:p>
        </p:txBody>
      </p:sp>
      <p:sp>
        <p:nvSpPr>
          <p:cNvPr id="8" name="Metin kutusu 7">
            <a:extLst>
              <a:ext uri="{FF2B5EF4-FFF2-40B4-BE49-F238E27FC236}">
                <a16:creationId xmlns:a16="http://schemas.microsoft.com/office/drawing/2014/main" id="{8130E082-F0DC-35EF-B869-06495A8656AA}"/>
              </a:ext>
            </a:extLst>
          </p:cNvPr>
          <p:cNvSpPr txBox="1"/>
          <p:nvPr/>
        </p:nvSpPr>
        <p:spPr>
          <a:xfrm>
            <a:off x="2531358" y="2901854"/>
            <a:ext cx="6810152" cy="3139321"/>
          </a:xfrm>
          <a:prstGeom prst="rect">
            <a:avLst/>
          </a:prstGeom>
          <a:noFill/>
        </p:spPr>
        <p:txBody>
          <a:bodyPr wrap="square">
            <a:spAutoFit/>
          </a:bodyPr>
          <a:lstStyle/>
          <a:p>
            <a:pPr lvl="0"/>
            <a:r>
              <a:rPr lang="tr-TR" b="1" dirty="0">
                <a:solidFill>
                  <a:srgbClr val="0817B9"/>
                </a:solidFill>
                <a:latin typeface="Poppins" pitchFamily="2" charset="77"/>
                <a:cs typeface="Poppins" pitchFamily="2" charset="77"/>
              </a:rPr>
              <a:t>EBYS EĞİTİMİ (Uzman Elanur GENÇ AĞAÇ / 15 Dakika)</a:t>
            </a:r>
          </a:p>
          <a:p>
            <a:r>
              <a:rPr lang="tr-TR" b="1" dirty="0">
                <a:solidFill>
                  <a:srgbClr val="0817B9"/>
                </a:solidFill>
                <a:latin typeface="Poppins" pitchFamily="2" charset="77"/>
                <a:cs typeface="Poppins" pitchFamily="2" charset="77"/>
              </a:rPr>
              <a:t>5.1. EBYS Temel Kavramlar ve Genel İşleyiş</a:t>
            </a:r>
          </a:p>
          <a:p>
            <a:r>
              <a:rPr lang="tr-TR" b="1" dirty="0">
                <a:solidFill>
                  <a:srgbClr val="0817B9"/>
                </a:solidFill>
                <a:latin typeface="Poppins" pitchFamily="2" charset="77"/>
                <a:cs typeface="Poppins" pitchFamily="2" charset="77"/>
              </a:rPr>
              <a:t>5.2. EBYS Sistemi Güvenliği ve Gizliliği</a:t>
            </a:r>
          </a:p>
          <a:p>
            <a:r>
              <a:rPr lang="tr-TR" b="1" dirty="0">
                <a:solidFill>
                  <a:srgbClr val="0817B9"/>
                </a:solidFill>
                <a:latin typeface="Poppins" pitchFamily="2" charset="77"/>
                <a:cs typeface="Poppins" pitchFamily="2" charset="77"/>
              </a:rPr>
              <a:t>5.3. </a:t>
            </a:r>
            <a:r>
              <a:rPr lang="tr-TR" b="1" dirty="0" err="1">
                <a:solidFill>
                  <a:srgbClr val="0817B9"/>
                </a:solidFill>
                <a:latin typeface="Poppins" pitchFamily="2" charset="77"/>
                <a:cs typeface="Poppins" pitchFamily="2" charset="77"/>
              </a:rPr>
              <a:t>EBYS’de</a:t>
            </a:r>
            <a:r>
              <a:rPr lang="tr-TR" b="1" dirty="0">
                <a:solidFill>
                  <a:srgbClr val="0817B9"/>
                </a:solidFill>
                <a:latin typeface="Poppins" pitchFamily="2" charset="77"/>
                <a:cs typeface="Poppins" pitchFamily="2" charset="77"/>
              </a:rPr>
              <a:t> İleri Düzey İşlemler</a:t>
            </a:r>
          </a:p>
          <a:p>
            <a:r>
              <a:rPr lang="tr-TR" b="1" dirty="0">
                <a:solidFill>
                  <a:srgbClr val="0817B9"/>
                </a:solidFill>
                <a:latin typeface="Poppins" pitchFamily="2" charset="77"/>
                <a:cs typeface="Poppins" pitchFamily="2" charset="77"/>
              </a:rPr>
              <a:t>5.4. </a:t>
            </a:r>
            <a:r>
              <a:rPr lang="tr-TR" b="1" dirty="0" err="1">
                <a:solidFill>
                  <a:srgbClr val="0817B9"/>
                </a:solidFill>
                <a:latin typeface="Poppins" pitchFamily="2" charset="77"/>
                <a:cs typeface="Poppins" pitchFamily="2" charset="77"/>
              </a:rPr>
              <a:t>EBYS'de</a:t>
            </a:r>
            <a:r>
              <a:rPr lang="tr-TR" b="1" dirty="0">
                <a:solidFill>
                  <a:srgbClr val="0817B9"/>
                </a:solidFill>
                <a:latin typeface="Poppins" pitchFamily="2" charset="77"/>
                <a:cs typeface="Poppins" pitchFamily="2" charset="77"/>
              </a:rPr>
              <a:t> Evrak Takibi ve İzleme</a:t>
            </a:r>
          </a:p>
          <a:p>
            <a:r>
              <a:rPr lang="tr-TR" b="1" dirty="0">
                <a:solidFill>
                  <a:srgbClr val="0817B9"/>
                </a:solidFill>
                <a:latin typeface="Poppins" pitchFamily="2" charset="77"/>
                <a:cs typeface="Poppins" pitchFamily="2" charset="77"/>
              </a:rPr>
              <a:t>5.5. EBYS Entegrasyonları ve Diğer Sistemlerle Bağlantılar</a:t>
            </a:r>
          </a:p>
          <a:p>
            <a:r>
              <a:rPr lang="tr-TR" b="1" dirty="0">
                <a:solidFill>
                  <a:srgbClr val="0817B9"/>
                </a:solidFill>
                <a:latin typeface="Poppins" pitchFamily="2" charset="77"/>
                <a:cs typeface="Poppins" pitchFamily="2" charset="77"/>
              </a:rPr>
              <a:t>5.6. Evrak Türleri ve Yönetimi</a:t>
            </a:r>
          </a:p>
          <a:p>
            <a:r>
              <a:rPr lang="tr-TR" b="1" dirty="0">
                <a:solidFill>
                  <a:srgbClr val="0817B9"/>
                </a:solidFill>
                <a:latin typeface="Poppins" pitchFamily="2" charset="77"/>
                <a:cs typeface="Poppins" pitchFamily="2" charset="77"/>
              </a:rPr>
              <a:t>5.7. Kullanıcı Destek ve Sorun Çözme</a:t>
            </a:r>
          </a:p>
          <a:p>
            <a:r>
              <a:rPr lang="tr-TR" b="1" dirty="0">
                <a:solidFill>
                  <a:srgbClr val="0817B9"/>
                </a:solidFill>
                <a:latin typeface="Poppins" pitchFamily="2" charset="77"/>
                <a:cs typeface="Poppins" pitchFamily="2" charset="77"/>
              </a:rPr>
              <a:t>5.8. Evrak Arşivleme ve Saklama</a:t>
            </a:r>
          </a:p>
          <a:p>
            <a:r>
              <a:rPr lang="tr-TR" b="1" dirty="0">
                <a:solidFill>
                  <a:srgbClr val="0817B9"/>
                </a:solidFill>
                <a:latin typeface="Poppins" pitchFamily="2" charset="77"/>
                <a:cs typeface="Poppins" pitchFamily="2" charset="77"/>
              </a:rPr>
              <a:t>5.9. EBYS Performans İzleme</a:t>
            </a:r>
          </a:p>
          <a:p>
            <a:r>
              <a:rPr lang="tr-TR" b="1" dirty="0">
                <a:solidFill>
                  <a:srgbClr val="0817B9"/>
                </a:solidFill>
                <a:latin typeface="Poppins" pitchFamily="2" charset="77"/>
                <a:cs typeface="Poppins" pitchFamily="2" charset="77"/>
              </a:rPr>
              <a:t>5.10.Teknolojik İnovasyonlar ve Dijital Eğitim</a:t>
            </a:r>
          </a:p>
        </p:txBody>
      </p:sp>
    </p:spTree>
    <p:extLst>
      <p:ext uri="{BB962C8B-B14F-4D97-AF65-F5344CB8AC3E}">
        <p14:creationId xmlns:p14="http://schemas.microsoft.com/office/powerpoint/2010/main" val="20062973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E6A18C-50D2-DC7B-765E-8CDAB425FE86}"/>
            </a:ext>
          </a:extLst>
        </p:cNvPr>
        <p:cNvGrpSpPr/>
        <p:nvPr/>
      </p:nvGrpSpPr>
      <p:grpSpPr>
        <a:xfrm>
          <a:off x="0" y="0"/>
          <a:ext cx="0" cy="0"/>
          <a:chOff x="0" y="0"/>
          <a:chExt cx="0" cy="0"/>
        </a:xfrm>
      </p:grpSpPr>
      <p:pic>
        <p:nvPicPr>
          <p:cNvPr id="4" name="Picture 3" descr="A blue and white frame&#10;&#10;AI-generated content may be incorrect.">
            <a:extLst>
              <a:ext uri="{FF2B5EF4-FFF2-40B4-BE49-F238E27FC236}">
                <a16:creationId xmlns:a16="http://schemas.microsoft.com/office/drawing/2014/main" id="{0E97559C-7090-75B8-426E-E6B9F5B5D108}"/>
              </a:ext>
            </a:extLst>
          </p:cNvPr>
          <p:cNvPicPr>
            <a:picLocks noChangeAspect="1"/>
          </p:cNvPicPr>
          <p:nvPr/>
        </p:nvPicPr>
        <p:blipFill>
          <a:blip r:embed="rId2"/>
          <a:stretch>
            <a:fillRect/>
          </a:stretch>
        </p:blipFill>
        <p:spPr>
          <a:xfrm>
            <a:off x="0" y="0"/>
            <a:ext cx="12192000" cy="6858000"/>
          </a:xfrm>
          <a:prstGeom prst="rect">
            <a:avLst/>
          </a:prstGeom>
        </p:spPr>
      </p:pic>
      <p:sp>
        <p:nvSpPr>
          <p:cNvPr id="7" name="TextBox 6">
            <a:extLst>
              <a:ext uri="{FF2B5EF4-FFF2-40B4-BE49-F238E27FC236}">
                <a16:creationId xmlns:a16="http://schemas.microsoft.com/office/drawing/2014/main" id="{593C7E01-5F67-EA63-A6E9-0AAA0BFA62C4}"/>
              </a:ext>
            </a:extLst>
          </p:cNvPr>
          <p:cNvSpPr txBox="1"/>
          <p:nvPr/>
        </p:nvSpPr>
        <p:spPr>
          <a:xfrm>
            <a:off x="8942599" y="749416"/>
            <a:ext cx="2413971" cy="646331"/>
          </a:xfrm>
          <a:prstGeom prst="rect">
            <a:avLst/>
          </a:prstGeom>
          <a:noFill/>
        </p:spPr>
        <p:txBody>
          <a:bodyPr wrap="square" rtlCol="0">
            <a:spAutoFit/>
          </a:bodyPr>
          <a:lstStyle/>
          <a:p>
            <a:r>
              <a:rPr lang="en-US" dirty="0">
                <a:solidFill>
                  <a:schemeClr val="bg1"/>
                </a:solidFill>
                <a:latin typeface="Poppins" pitchFamily="2" charset="77"/>
                <a:cs typeface="Poppins" pitchFamily="2" charset="77"/>
              </a:rPr>
              <a:t>HALİÇ ÜNİVERSİTESİ</a:t>
            </a:r>
          </a:p>
          <a:p>
            <a:r>
              <a:rPr lang="en-TR" dirty="0"/>
              <a:t> </a:t>
            </a:r>
          </a:p>
        </p:txBody>
      </p:sp>
      <p:sp>
        <p:nvSpPr>
          <p:cNvPr id="2" name="TextBox 5">
            <a:extLst>
              <a:ext uri="{FF2B5EF4-FFF2-40B4-BE49-F238E27FC236}">
                <a16:creationId xmlns:a16="http://schemas.microsoft.com/office/drawing/2014/main" id="{4D0DE0EF-2644-6F41-AEE9-3C038063BB04}"/>
              </a:ext>
            </a:extLst>
          </p:cNvPr>
          <p:cNvSpPr txBox="1"/>
          <p:nvPr/>
        </p:nvSpPr>
        <p:spPr>
          <a:xfrm>
            <a:off x="2134822" y="1407921"/>
            <a:ext cx="7206688" cy="954107"/>
          </a:xfrm>
          <a:prstGeom prst="rect">
            <a:avLst/>
          </a:prstGeom>
          <a:noFill/>
        </p:spPr>
        <p:txBody>
          <a:bodyPr wrap="square" rtlCol="0">
            <a:spAutoFit/>
          </a:bodyPr>
          <a:lstStyle/>
          <a:p>
            <a:pPr algn="ctr"/>
            <a:r>
              <a:rPr lang="tr-TR" sz="2800" b="1" dirty="0">
                <a:solidFill>
                  <a:srgbClr val="0817B9"/>
                </a:solidFill>
                <a:latin typeface="Poppins" pitchFamily="2" charset="77"/>
                <a:cs typeface="Poppins" pitchFamily="2" charset="77"/>
              </a:rPr>
              <a:t>İNSAN KAYNAKLARI </a:t>
            </a:r>
            <a:r>
              <a:rPr lang="en-US" sz="2800" b="1" dirty="0">
                <a:solidFill>
                  <a:srgbClr val="0817B9"/>
                </a:solidFill>
                <a:latin typeface="Poppins" pitchFamily="2" charset="77"/>
                <a:cs typeface="Poppins" pitchFamily="2" charset="77"/>
              </a:rPr>
              <a:t>KOMİSYO</a:t>
            </a:r>
            <a:r>
              <a:rPr lang="tr-TR" sz="2800" b="1" dirty="0">
                <a:solidFill>
                  <a:srgbClr val="0817B9"/>
                </a:solidFill>
                <a:latin typeface="Poppins" pitchFamily="2" charset="77"/>
                <a:cs typeface="Poppins" pitchFamily="2" charset="77"/>
              </a:rPr>
              <a:t>NU</a:t>
            </a:r>
            <a:endParaRPr lang="en-US" sz="2800" b="1" dirty="0">
              <a:solidFill>
                <a:srgbClr val="0817B9"/>
              </a:solidFill>
              <a:latin typeface="Poppins" pitchFamily="2" charset="77"/>
              <a:cs typeface="Poppins" pitchFamily="2" charset="77"/>
            </a:endParaRPr>
          </a:p>
          <a:p>
            <a:pPr algn="ctr"/>
            <a:r>
              <a:rPr lang="en-TR" sz="2800" dirty="0"/>
              <a:t> </a:t>
            </a:r>
          </a:p>
        </p:txBody>
      </p:sp>
      <p:sp>
        <p:nvSpPr>
          <p:cNvPr id="5" name="Metin kutusu 4">
            <a:extLst>
              <a:ext uri="{FF2B5EF4-FFF2-40B4-BE49-F238E27FC236}">
                <a16:creationId xmlns:a16="http://schemas.microsoft.com/office/drawing/2014/main" id="{A8B35CCD-F4CE-E3C9-B382-8E2CF1223228}"/>
              </a:ext>
            </a:extLst>
          </p:cNvPr>
          <p:cNvSpPr txBox="1"/>
          <p:nvPr/>
        </p:nvSpPr>
        <p:spPr>
          <a:xfrm>
            <a:off x="3613298" y="2145163"/>
            <a:ext cx="9898912" cy="830997"/>
          </a:xfrm>
          <a:prstGeom prst="rect">
            <a:avLst/>
          </a:prstGeom>
          <a:noFill/>
        </p:spPr>
        <p:txBody>
          <a:bodyPr wrap="square" rtlCol="0">
            <a:spAutoFit/>
          </a:bodyPr>
          <a:lstStyle/>
          <a:p>
            <a:pPr marL="285750" indent="-285750" algn="just">
              <a:buFont typeface="Wingdings" panose="05000000000000000000" pitchFamily="2" charset="2"/>
              <a:buChar char="v"/>
            </a:pPr>
            <a:r>
              <a:rPr lang="tr-TR" sz="2400" b="1" dirty="0">
                <a:solidFill>
                  <a:srgbClr val="0817B9"/>
                </a:solidFill>
                <a:latin typeface="Poppins" pitchFamily="2" charset="77"/>
                <a:cs typeface="Poppins" pitchFamily="2" charset="77"/>
              </a:rPr>
              <a:t>ORYANTASYON PLANI</a:t>
            </a:r>
          </a:p>
          <a:p>
            <a:pPr marL="285750" indent="-285750" algn="just">
              <a:buFont typeface="Wingdings" panose="05000000000000000000" pitchFamily="2" charset="2"/>
              <a:buChar char="v"/>
            </a:pPr>
            <a:endParaRPr lang="tr-TR" sz="2400" b="1" dirty="0">
              <a:solidFill>
                <a:srgbClr val="0817B9"/>
              </a:solidFill>
              <a:latin typeface="Poppins" pitchFamily="2" charset="77"/>
              <a:cs typeface="Poppins" pitchFamily="2" charset="77"/>
            </a:endParaRPr>
          </a:p>
        </p:txBody>
      </p:sp>
      <p:sp>
        <p:nvSpPr>
          <p:cNvPr id="8" name="Metin kutusu 7">
            <a:extLst>
              <a:ext uri="{FF2B5EF4-FFF2-40B4-BE49-F238E27FC236}">
                <a16:creationId xmlns:a16="http://schemas.microsoft.com/office/drawing/2014/main" id="{C13AF289-6E92-6EBF-1CCE-93630C15DD89}"/>
              </a:ext>
            </a:extLst>
          </p:cNvPr>
          <p:cNvSpPr txBox="1"/>
          <p:nvPr/>
        </p:nvSpPr>
        <p:spPr>
          <a:xfrm>
            <a:off x="1465521" y="3010286"/>
            <a:ext cx="9260958" cy="2585323"/>
          </a:xfrm>
          <a:prstGeom prst="rect">
            <a:avLst/>
          </a:prstGeom>
          <a:noFill/>
        </p:spPr>
        <p:txBody>
          <a:bodyPr wrap="square">
            <a:spAutoFit/>
          </a:bodyPr>
          <a:lstStyle/>
          <a:p>
            <a:r>
              <a:rPr lang="tr-TR" b="1" dirty="0">
                <a:solidFill>
                  <a:srgbClr val="0817B9"/>
                </a:solidFill>
                <a:latin typeface="Poppins" pitchFamily="2" charset="77"/>
                <a:cs typeface="Poppins" pitchFamily="2" charset="77"/>
              </a:rPr>
              <a:t>2.OTURUM (75 Dakika)</a:t>
            </a:r>
          </a:p>
          <a:p>
            <a:r>
              <a:rPr lang="tr-TR" b="1" dirty="0">
                <a:solidFill>
                  <a:srgbClr val="0817B9"/>
                </a:solidFill>
                <a:latin typeface="Poppins" pitchFamily="2" charset="77"/>
                <a:cs typeface="Poppins" pitchFamily="2" charset="77"/>
              </a:rPr>
              <a:t> </a:t>
            </a:r>
          </a:p>
          <a:p>
            <a:r>
              <a:rPr lang="tr-TR" b="1" dirty="0">
                <a:solidFill>
                  <a:srgbClr val="0817B9"/>
                </a:solidFill>
                <a:latin typeface="Poppins" pitchFamily="2" charset="77"/>
                <a:cs typeface="Poppins" pitchFamily="2" charset="77"/>
              </a:rPr>
              <a:t>1. HALİÇ ÜNİVERSİTESİ AKADEMİK KÜLTÜR VE OLANAKLARI</a:t>
            </a:r>
          </a:p>
          <a:p>
            <a:r>
              <a:rPr lang="tr-TR" b="1" dirty="0">
                <a:solidFill>
                  <a:srgbClr val="0817B9"/>
                </a:solidFill>
                <a:latin typeface="Poppins" pitchFamily="2" charset="77"/>
                <a:cs typeface="Poppins" pitchFamily="2" charset="77"/>
              </a:rPr>
              <a:t>(Prof. Dr. Sami ŞENER 40 Dakika / Prof. Dr. Zekai ÖZDEMİR 35 Dakika)</a:t>
            </a:r>
          </a:p>
          <a:p>
            <a:endParaRPr lang="tr-TR" b="1" dirty="0">
              <a:solidFill>
                <a:srgbClr val="0817B9"/>
              </a:solidFill>
              <a:latin typeface="Poppins" pitchFamily="2" charset="77"/>
              <a:cs typeface="Poppins" pitchFamily="2" charset="77"/>
            </a:endParaRPr>
          </a:p>
          <a:p>
            <a:r>
              <a:rPr lang="tr-TR" b="1" dirty="0">
                <a:solidFill>
                  <a:srgbClr val="0817B9"/>
                </a:solidFill>
                <a:latin typeface="Poppins" pitchFamily="2" charset="77"/>
                <a:cs typeface="Poppins" pitchFamily="2" charset="77"/>
              </a:rPr>
              <a:t>1.1. Yönetim ve Öğrenci İle İletişim (Prof. Dr. Sami ŞENER)</a:t>
            </a:r>
          </a:p>
          <a:p>
            <a:r>
              <a:rPr lang="tr-TR" b="1" dirty="0">
                <a:solidFill>
                  <a:srgbClr val="0817B9"/>
                </a:solidFill>
                <a:latin typeface="Poppins" pitchFamily="2" charset="77"/>
                <a:cs typeface="Poppins" pitchFamily="2" charset="77"/>
              </a:rPr>
              <a:t>1.2. Akademik Sosyalleşme ve </a:t>
            </a:r>
            <a:r>
              <a:rPr lang="tr-TR" b="1" dirty="0" err="1">
                <a:solidFill>
                  <a:srgbClr val="0817B9"/>
                </a:solidFill>
                <a:latin typeface="Poppins" pitchFamily="2" charset="77"/>
                <a:cs typeface="Poppins" pitchFamily="2" charset="77"/>
              </a:rPr>
              <a:t>Mentörlük</a:t>
            </a:r>
            <a:r>
              <a:rPr lang="tr-TR" b="1" dirty="0">
                <a:solidFill>
                  <a:srgbClr val="0817B9"/>
                </a:solidFill>
                <a:latin typeface="Poppins" pitchFamily="2" charset="77"/>
                <a:cs typeface="Poppins" pitchFamily="2" charset="77"/>
              </a:rPr>
              <a:t> (Prof. Dr. Sami ŞENER)</a:t>
            </a:r>
          </a:p>
          <a:p>
            <a:r>
              <a:rPr lang="tr-TR" b="1" dirty="0">
                <a:solidFill>
                  <a:srgbClr val="0817B9"/>
                </a:solidFill>
                <a:latin typeface="Poppins" pitchFamily="2" charset="77"/>
                <a:cs typeface="Poppins" pitchFamily="2" charset="77"/>
              </a:rPr>
              <a:t>1.3. Dersi Verimli İşleme ve Derse Katılım (Prof. Dr. Sami ŞENER)</a:t>
            </a:r>
          </a:p>
          <a:p>
            <a:r>
              <a:rPr lang="tr-TR" b="1" dirty="0">
                <a:solidFill>
                  <a:srgbClr val="0817B9"/>
                </a:solidFill>
                <a:latin typeface="Poppins" pitchFamily="2" charset="77"/>
                <a:cs typeface="Poppins" pitchFamily="2" charset="77"/>
              </a:rPr>
              <a:t>2. Üniversitenin Akademik Kültürü ve Değerleri (Prof. Dr. Zekai ÖZDEMİR)</a:t>
            </a:r>
          </a:p>
        </p:txBody>
      </p:sp>
    </p:spTree>
    <p:extLst>
      <p:ext uri="{BB962C8B-B14F-4D97-AF65-F5344CB8AC3E}">
        <p14:creationId xmlns:p14="http://schemas.microsoft.com/office/powerpoint/2010/main" val="351895650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993936-AD25-0BC9-4E94-75604C8EAE60}"/>
            </a:ext>
          </a:extLst>
        </p:cNvPr>
        <p:cNvGrpSpPr/>
        <p:nvPr/>
      </p:nvGrpSpPr>
      <p:grpSpPr>
        <a:xfrm>
          <a:off x="0" y="0"/>
          <a:ext cx="0" cy="0"/>
          <a:chOff x="0" y="0"/>
          <a:chExt cx="0" cy="0"/>
        </a:xfrm>
      </p:grpSpPr>
      <p:pic>
        <p:nvPicPr>
          <p:cNvPr id="4" name="Picture 3" descr="A blue and white frame&#10;&#10;AI-generated content may be incorrect.">
            <a:extLst>
              <a:ext uri="{FF2B5EF4-FFF2-40B4-BE49-F238E27FC236}">
                <a16:creationId xmlns:a16="http://schemas.microsoft.com/office/drawing/2014/main" id="{A9EB574B-9794-BB95-15BB-D4E3475193F9}"/>
              </a:ext>
            </a:extLst>
          </p:cNvPr>
          <p:cNvPicPr>
            <a:picLocks noChangeAspect="1"/>
          </p:cNvPicPr>
          <p:nvPr/>
        </p:nvPicPr>
        <p:blipFill>
          <a:blip r:embed="rId2"/>
          <a:stretch>
            <a:fillRect/>
          </a:stretch>
        </p:blipFill>
        <p:spPr>
          <a:xfrm>
            <a:off x="0" y="0"/>
            <a:ext cx="12192000" cy="6858000"/>
          </a:xfrm>
          <a:prstGeom prst="rect">
            <a:avLst/>
          </a:prstGeom>
        </p:spPr>
      </p:pic>
      <p:sp>
        <p:nvSpPr>
          <p:cNvPr id="7" name="TextBox 6">
            <a:extLst>
              <a:ext uri="{FF2B5EF4-FFF2-40B4-BE49-F238E27FC236}">
                <a16:creationId xmlns:a16="http://schemas.microsoft.com/office/drawing/2014/main" id="{B34258DA-87E5-90A0-39F0-76BBD8D75160}"/>
              </a:ext>
            </a:extLst>
          </p:cNvPr>
          <p:cNvSpPr txBox="1"/>
          <p:nvPr/>
        </p:nvSpPr>
        <p:spPr>
          <a:xfrm>
            <a:off x="8942599" y="749416"/>
            <a:ext cx="2413971" cy="646331"/>
          </a:xfrm>
          <a:prstGeom prst="rect">
            <a:avLst/>
          </a:prstGeom>
          <a:noFill/>
        </p:spPr>
        <p:txBody>
          <a:bodyPr wrap="square" rtlCol="0">
            <a:spAutoFit/>
          </a:bodyPr>
          <a:lstStyle/>
          <a:p>
            <a:r>
              <a:rPr lang="en-US" dirty="0">
                <a:solidFill>
                  <a:schemeClr val="bg1"/>
                </a:solidFill>
                <a:latin typeface="Poppins" pitchFamily="2" charset="77"/>
                <a:cs typeface="Poppins" pitchFamily="2" charset="77"/>
              </a:rPr>
              <a:t>HALİÇ ÜNİVERSİTESİ</a:t>
            </a:r>
          </a:p>
          <a:p>
            <a:r>
              <a:rPr lang="en-TR" dirty="0"/>
              <a:t> </a:t>
            </a:r>
          </a:p>
        </p:txBody>
      </p:sp>
      <p:sp>
        <p:nvSpPr>
          <p:cNvPr id="2" name="TextBox 5">
            <a:extLst>
              <a:ext uri="{FF2B5EF4-FFF2-40B4-BE49-F238E27FC236}">
                <a16:creationId xmlns:a16="http://schemas.microsoft.com/office/drawing/2014/main" id="{251B2087-A775-260E-4574-EC9BF1122B69}"/>
              </a:ext>
            </a:extLst>
          </p:cNvPr>
          <p:cNvSpPr txBox="1"/>
          <p:nvPr/>
        </p:nvSpPr>
        <p:spPr>
          <a:xfrm>
            <a:off x="2134822" y="1407921"/>
            <a:ext cx="7206688" cy="954107"/>
          </a:xfrm>
          <a:prstGeom prst="rect">
            <a:avLst/>
          </a:prstGeom>
          <a:noFill/>
        </p:spPr>
        <p:txBody>
          <a:bodyPr wrap="square" rtlCol="0">
            <a:spAutoFit/>
          </a:bodyPr>
          <a:lstStyle/>
          <a:p>
            <a:pPr algn="ctr"/>
            <a:r>
              <a:rPr lang="tr-TR" sz="2800" b="1" dirty="0">
                <a:solidFill>
                  <a:srgbClr val="0817B9"/>
                </a:solidFill>
                <a:latin typeface="Poppins" pitchFamily="2" charset="77"/>
                <a:cs typeface="Poppins" pitchFamily="2" charset="77"/>
              </a:rPr>
              <a:t>İNSAN KAYNAKLARI </a:t>
            </a:r>
            <a:r>
              <a:rPr lang="en-US" sz="2800" b="1" dirty="0">
                <a:solidFill>
                  <a:srgbClr val="0817B9"/>
                </a:solidFill>
                <a:latin typeface="Poppins" pitchFamily="2" charset="77"/>
                <a:cs typeface="Poppins" pitchFamily="2" charset="77"/>
              </a:rPr>
              <a:t>KOMİSYO</a:t>
            </a:r>
            <a:r>
              <a:rPr lang="tr-TR" sz="2800" b="1" dirty="0">
                <a:solidFill>
                  <a:srgbClr val="0817B9"/>
                </a:solidFill>
                <a:latin typeface="Poppins" pitchFamily="2" charset="77"/>
                <a:cs typeface="Poppins" pitchFamily="2" charset="77"/>
              </a:rPr>
              <a:t>NU</a:t>
            </a:r>
            <a:endParaRPr lang="en-US" sz="2800" b="1" dirty="0">
              <a:solidFill>
                <a:srgbClr val="0817B9"/>
              </a:solidFill>
              <a:latin typeface="Poppins" pitchFamily="2" charset="77"/>
              <a:cs typeface="Poppins" pitchFamily="2" charset="77"/>
            </a:endParaRPr>
          </a:p>
          <a:p>
            <a:pPr algn="ctr"/>
            <a:r>
              <a:rPr lang="en-TR" sz="2800" dirty="0"/>
              <a:t> </a:t>
            </a:r>
          </a:p>
        </p:txBody>
      </p:sp>
      <p:sp>
        <p:nvSpPr>
          <p:cNvPr id="5" name="Metin kutusu 4">
            <a:extLst>
              <a:ext uri="{FF2B5EF4-FFF2-40B4-BE49-F238E27FC236}">
                <a16:creationId xmlns:a16="http://schemas.microsoft.com/office/drawing/2014/main" id="{003FA9FA-8F7E-C3B1-E85B-05031BE48AB4}"/>
              </a:ext>
            </a:extLst>
          </p:cNvPr>
          <p:cNvSpPr txBox="1"/>
          <p:nvPr/>
        </p:nvSpPr>
        <p:spPr>
          <a:xfrm>
            <a:off x="1457658" y="2321238"/>
            <a:ext cx="4028742" cy="830997"/>
          </a:xfrm>
          <a:prstGeom prst="rect">
            <a:avLst/>
          </a:prstGeom>
          <a:noFill/>
        </p:spPr>
        <p:txBody>
          <a:bodyPr wrap="square" rtlCol="0">
            <a:spAutoFit/>
          </a:bodyPr>
          <a:lstStyle/>
          <a:p>
            <a:pPr marL="285750" indent="-285750" algn="just">
              <a:buFont typeface="Wingdings" panose="05000000000000000000" pitchFamily="2" charset="2"/>
              <a:buChar char="v"/>
            </a:pPr>
            <a:r>
              <a:rPr lang="tr-TR" sz="2400" b="1" dirty="0">
                <a:solidFill>
                  <a:srgbClr val="0817B9"/>
                </a:solidFill>
                <a:latin typeface="Poppins" pitchFamily="2" charset="77"/>
                <a:cs typeface="Poppins" pitchFamily="2" charset="77"/>
              </a:rPr>
              <a:t>HİZMET İÇİ EĞİTİMLER</a:t>
            </a:r>
          </a:p>
          <a:p>
            <a:pPr marL="285750" indent="-285750" algn="just">
              <a:buFont typeface="Wingdings" panose="05000000000000000000" pitchFamily="2" charset="2"/>
              <a:buChar char="v"/>
            </a:pPr>
            <a:endParaRPr lang="tr-TR" sz="2400" b="1" dirty="0">
              <a:solidFill>
                <a:srgbClr val="0817B9"/>
              </a:solidFill>
              <a:latin typeface="Poppins" pitchFamily="2" charset="77"/>
              <a:cs typeface="Poppins" pitchFamily="2" charset="77"/>
            </a:endParaRPr>
          </a:p>
        </p:txBody>
      </p:sp>
      <p:sp>
        <p:nvSpPr>
          <p:cNvPr id="8" name="Metin kutusu 7">
            <a:extLst>
              <a:ext uri="{FF2B5EF4-FFF2-40B4-BE49-F238E27FC236}">
                <a16:creationId xmlns:a16="http://schemas.microsoft.com/office/drawing/2014/main" id="{310BEC33-5EE0-8021-8DB4-FBD6EA669355}"/>
              </a:ext>
            </a:extLst>
          </p:cNvPr>
          <p:cNvSpPr txBox="1"/>
          <p:nvPr/>
        </p:nvSpPr>
        <p:spPr>
          <a:xfrm>
            <a:off x="1350334" y="3111444"/>
            <a:ext cx="9031339" cy="646331"/>
          </a:xfrm>
          <a:prstGeom prst="rect">
            <a:avLst/>
          </a:prstGeom>
          <a:noFill/>
        </p:spPr>
        <p:txBody>
          <a:bodyPr wrap="square">
            <a:spAutoFit/>
          </a:bodyPr>
          <a:lstStyle/>
          <a:p>
            <a:pPr marL="285750" indent="-285750">
              <a:buFont typeface="Arial" panose="020B0604020202020204" pitchFamily="34" charset="0"/>
              <a:buChar char="•"/>
            </a:pPr>
            <a:r>
              <a:rPr lang="tr-TR" b="1" dirty="0">
                <a:solidFill>
                  <a:srgbClr val="0817B9"/>
                </a:solidFill>
                <a:latin typeface="Poppins" pitchFamily="2" charset="77"/>
                <a:cs typeface="Poppins" pitchFamily="2" charset="77"/>
              </a:rPr>
              <a:t>Hizmet içi eğitimler planlanarak düzenli olarak personelin bilgi ve tecrübelerinin arttırılması sağlanmıştır.</a:t>
            </a:r>
          </a:p>
        </p:txBody>
      </p:sp>
      <p:sp>
        <p:nvSpPr>
          <p:cNvPr id="3" name="Metin kutusu 2">
            <a:extLst>
              <a:ext uri="{FF2B5EF4-FFF2-40B4-BE49-F238E27FC236}">
                <a16:creationId xmlns:a16="http://schemas.microsoft.com/office/drawing/2014/main" id="{94AE3DD8-7072-F982-A4B0-5597CEB1A09C}"/>
              </a:ext>
            </a:extLst>
          </p:cNvPr>
          <p:cNvSpPr txBox="1"/>
          <p:nvPr/>
        </p:nvSpPr>
        <p:spPr>
          <a:xfrm>
            <a:off x="2870791" y="3942441"/>
            <a:ext cx="6368902" cy="1754326"/>
          </a:xfrm>
          <a:prstGeom prst="rect">
            <a:avLst/>
          </a:prstGeom>
          <a:noFill/>
        </p:spPr>
        <p:txBody>
          <a:bodyPr wrap="square" rtlCol="0">
            <a:spAutoFit/>
          </a:bodyPr>
          <a:lstStyle/>
          <a:p>
            <a:pPr marL="285750" indent="-285750">
              <a:buFont typeface="Wingdings" panose="05000000000000000000" pitchFamily="2" charset="2"/>
              <a:buChar char="q"/>
            </a:pPr>
            <a:r>
              <a:rPr lang="tr-TR" b="1" dirty="0">
                <a:solidFill>
                  <a:srgbClr val="0817B9"/>
                </a:solidFill>
                <a:latin typeface="Poppins" pitchFamily="2" charset="77"/>
                <a:cs typeface="Poppins" pitchFamily="2" charset="77"/>
              </a:rPr>
              <a:t>Eğiticinin Eğitimi düzenlendi.</a:t>
            </a:r>
          </a:p>
          <a:p>
            <a:pPr marL="285750" indent="-285750">
              <a:buFont typeface="Wingdings" panose="05000000000000000000" pitchFamily="2" charset="2"/>
              <a:buChar char="q"/>
            </a:pPr>
            <a:r>
              <a:rPr lang="tr-TR" b="1" dirty="0">
                <a:solidFill>
                  <a:srgbClr val="0817B9"/>
                </a:solidFill>
                <a:latin typeface="Poppins" pitchFamily="2" charset="77"/>
                <a:cs typeface="Poppins" pitchFamily="2" charset="77"/>
              </a:rPr>
              <a:t>Protokol ve Yazışma Kuralları Eğitimi verildi.</a:t>
            </a:r>
          </a:p>
          <a:p>
            <a:pPr marL="285750" indent="-285750">
              <a:buFont typeface="Wingdings" panose="05000000000000000000" pitchFamily="2" charset="2"/>
              <a:buChar char="q"/>
            </a:pPr>
            <a:r>
              <a:rPr lang="tr-TR" b="1" dirty="0">
                <a:solidFill>
                  <a:srgbClr val="0817B9"/>
                </a:solidFill>
                <a:latin typeface="Poppins" pitchFamily="2" charset="77"/>
                <a:cs typeface="Poppins" pitchFamily="2" charset="77"/>
              </a:rPr>
              <a:t>İlk Yardım Eğitimi verildi.</a:t>
            </a:r>
          </a:p>
          <a:p>
            <a:pPr marL="285750" indent="-285750">
              <a:buFont typeface="Wingdings" panose="05000000000000000000" pitchFamily="2" charset="2"/>
              <a:buChar char="q"/>
            </a:pPr>
            <a:r>
              <a:rPr lang="tr-TR" b="1" dirty="0">
                <a:solidFill>
                  <a:srgbClr val="0817B9"/>
                </a:solidFill>
                <a:latin typeface="Poppins" pitchFamily="2" charset="77"/>
                <a:cs typeface="Poppins" pitchFamily="2" charset="77"/>
              </a:rPr>
              <a:t>Yangın Eğitimi verildi ve tatbikatı uygulandı.</a:t>
            </a:r>
          </a:p>
          <a:p>
            <a:pPr marL="285750" indent="-285750">
              <a:buFont typeface="Wingdings" panose="05000000000000000000" pitchFamily="2" charset="2"/>
              <a:buChar char="q"/>
            </a:pPr>
            <a:r>
              <a:rPr lang="tr-TR" b="1" dirty="0">
                <a:solidFill>
                  <a:srgbClr val="0817B9"/>
                </a:solidFill>
                <a:latin typeface="Poppins" pitchFamily="2" charset="77"/>
                <a:cs typeface="Poppins" pitchFamily="2" charset="77"/>
              </a:rPr>
              <a:t>Deprem tatbikatı planlandı.</a:t>
            </a:r>
          </a:p>
          <a:p>
            <a:pPr marL="285750" indent="-285750">
              <a:buFont typeface="Wingdings" panose="05000000000000000000" pitchFamily="2" charset="2"/>
              <a:buChar char="q"/>
            </a:pPr>
            <a:r>
              <a:rPr lang="tr-TR" b="1" dirty="0">
                <a:solidFill>
                  <a:srgbClr val="0817B9"/>
                </a:solidFill>
                <a:latin typeface="Poppins" pitchFamily="2" charset="77"/>
                <a:cs typeface="Poppins" pitchFamily="2" charset="77"/>
              </a:rPr>
              <a:t>ISG eğitimleri düzenli olarak yapılmaktadır.</a:t>
            </a:r>
          </a:p>
        </p:txBody>
      </p:sp>
    </p:spTree>
    <p:extLst>
      <p:ext uri="{BB962C8B-B14F-4D97-AF65-F5344CB8AC3E}">
        <p14:creationId xmlns:p14="http://schemas.microsoft.com/office/powerpoint/2010/main" val="376262290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AB81D2-9927-F49F-213F-FB0F900D113A}"/>
            </a:ext>
          </a:extLst>
        </p:cNvPr>
        <p:cNvGrpSpPr/>
        <p:nvPr/>
      </p:nvGrpSpPr>
      <p:grpSpPr>
        <a:xfrm>
          <a:off x="0" y="0"/>
          <a:ext cx="0" cy="0"/>
          <a:chOff x="0" y="0"/>
          <a:chExt cx="0" cy="0"/>
        </a:xfrm>
      </p:grpSpPr>
      <p:pic>
        <p:nvPicPr>
          <p:cNvPr id="4" name="Picture 3" descr="A blue and white frame&#10;&#10;AI-generated content may be incorrect.">
            <a:extLst>
              <a:ext uri="{FF2B5EF4-FFF2-40B4-BE49-F238E27FC236}">
                <a16:creationId xmlns:a16="http://schemas.microsoft.com/office/drawing/2014/main" id="{54A48B7E-75B1-481A-0A07-532DF8A32FC2}"/>
              </a:ext>
            </a:extLst>
          </p:cNvPr>
          <p:cNvPicPr>
            <a:picLocks noChangeAspect="1"/>
          </p:cNvPicPr>
          <p:nvPr/>
        </p:nvPicPr>
        <p:blipFill>
          <a:blip r:embed="rId2"/>
          <a:stretch>
            <a:fillRect/>
          </a:stretch>
        </p:blipFill>
        <p:spPr>
          <a:xfrm>
            <a:off x="0" y="0"/>
            <a:ext cx="12192000" cy="6858000"/>
          </a:xfrm>
          <a:prstGeom prst="rect">
            <a:avLst/>
          </a:prstGeom>
        </p:spPr>
      </p:pic>
      <p:sp>
        <p:nvSpPr>
          <p:cNvPr id="7" name="TextBox 6">
            <a:extLst>
              <a:ext uri="{FF2B5EF4-FFF2-40B4-BE49-F238E27FC236}">
                <a16:creationId xmlns:a16="http://schemas.microsoft.com/office/drawing/2014/main" id="{A13B06A3-9931-5EE5-E82F-E4A5192BB93B}"/>
              </a:ext>
            </a:extLst>
          </p:cNvPr>
          <p:cNvSpPr txBox="1"/>
          <p:nvPr/>
        </p:nvSpPr>
        <p:spPr>
          <a:xfrm>
            <a:off x="8942599" y="749416"/>
            <a:ext cx="2413971" cy="646331"/>
          </a:xfrm>
          <a:prstGeom prst="rect">
            <a:avLst/>
          </a:prstGeom>
          <a:noFill/>
        </p:spPr>
        <p:txBody>
          <a:bodyPr wrap="square" rtlCol="0">
            <a:spAutoFit/>
          </a:bodyPr>
          <a:lstStyle/>
          <a:p>
            <a:r>
              <a:rPr lang="en-US" dirty="0">
                <a:solidFill>
                  <a:schemeClr val="bg1"/>
                </a:solidFill>
                <a:latin typeface="Poppins" pitchFamily="2" charset="77"/>
                <a:cs typeface="Poppins" pitchFamily="2" charset="77"/>
              </a:rPr>
              <a:t>HALİÇ ÜNİVERSİTESİ</a:t>
            </a:r>
          </a:p>
          <a:p>
            <a:r>
              <a:rPr lang="en-TR" dirty="0"/>
              <a:t> </a:t>
            </a:r>
          </a:p>
        </p:txBody>
      </p:sp>
      <p:sp>
        <p:nvSpPr>
          <p:cNvPr id="2" name="TextBox 5">
            <a:extLst>
              <a:ext uri="{FF2B5EF4-FFF2-40B4-BE49-F238E27FC236}">
                <a16:creationId xmlns:a16="http://schemas.microsoft.com/office/drawing/2014/main" id="{73359498-A911-EEFF-48E3-9F52EEE5562E}"/>
              </a:ext>
            </a:extLst>
          </p:cNvPr>
          <p:cNvSpPr txBox="1"/>
          <p:nvPr/>
        </p:nvSpPr>
        <p:spPr>
          <a:xfrm>
            <a:off x="2134822" y="1407921"/>
            <a:ext cx="7206688" cy="954107"/>
          </a:xfrm>
          <a:prstGeom prst="rect">
            <a:avLst/>
          </a:prstGeom>
          <a:noFill/>
        </p:spPr>
        <p:txBody>
          <a:bodyPr wrap="square" rtlCol="0">
            <a:spAutoFit/>
          </a:bodyPr>
          <a:lstStyle/>
          <a:p>
            <a:pPr algn="ctr"/>
            <a:r>
              <a:rPr lang="tr-TR" sz="2800" b="1" dirty="0">
                <a:solidFill>
                  <a:srgbClr val="0817B9"/>
                </a:solidFill>
                <a:latin typeface="Poppins" pitchFamily="2" charset="77"/>
                <a:cs typeface="Poppins" pitchFamily="2" charset="77"/>
              </a:rPr>
              <a:t>İNSAN KAYNAKLARI </a:t>
            </a:r>
            <a:r>
              <a:rPr lang="en-US" sz="2800" b="1" dirty="0">
                <a:solidFill>
                  <a:srgbClr val="0817B9"/>
                </a:solidFill>
                <a:latin typeface="Poppins" pitchFamily="2" charset="77"/>
                <a:cs typeface="Poppins" pitchFamily="2" charset="77"/>
              </a:rPr>
              <a:t>KOMİSYO</a:t>
            </a:r>
            <a:r>
              <a:rPr lang="tr-TR" sz="2800" b="1" dirty="0">
                <a:solidFill>
                  <a:srgbClr val="0817B9"/>
                </a:solidFill>
                <a:latin typeface="Poppins" pitchFamily="2" charset="77"/>
                <a:cs typeface="Poppins" pitchFamily="2" charset="77"/>
              </a:rPr>
              <a:t>NU</a:t>
            </a:r>
            <a:endParaRPr lang="en-US" sz="2800" b="1" dirty="0">
              <a:solidFill>
                <a:srgbClr val="0817B9"/>
              </a:solidFill>
              <a:latin typeface="Poppins" pitchFamily="2" charset="77"/>
              <a:cs typeface="Poppins" pitchFamily="2" charset="77"/>
            </a:endParaRPr>
          </a:p>
          <a:p>
            <a:pPr algn="ctr"/>
            <a:r>
              <a:rPr lang="en-TR" sz="2800" dirty="0"/>
              <a:t> </a:t>
            </a:r>
          </a:p>
        </p:txBody>
      </p:sp>
      <p:sp>
        <p:nvSpPr>
          <p:cNvPr id="5" name="Metin kutusu 4">
            <a:extLst>
              <a:ext uri="{FF2B5EF4-FFF2-40B4-BE49-F238E27FC236}">
                <a16:creationId xmlns:a16="http://schemas.microsoft.com/office/drawing/2014/main" id="{4829AFC1-53DB-7E7E-1556-47F7E415ADFF}"/>
              </a:ext>
            </a:extLst>
          </p:cNvPr>
          <p:cNvSpPr txBox="1"/>
          <p:nvPr/>
        </p:nvSpPr>
        <p:spPr>
          <a:xfrm>
            <a:off x="936662" y="3429000"/>
            <a:ext cx="10419908" cy="2308324"/>
          </a:xfrm>
          <a:prstGeom prst="rect">
            <a:avLst/>
          </a:prstGeom>
          <a:noFill/>
        </p:spPr>
        <p:txBody>
          <a:bodyPr wrap="square" rtlCol="0">
            <a:spAutoFit/>
          </a:bodyPr>
          <a:lstStyle/>
          <a:p>
            <a:pPr marL="342900" indent="-342900" algn="just">
              <a:buFont typeface="Wingdings" panose="05000000000000000000" pitchFamily="2" charset="2"/>
              <a:buChar char="§"/>
            </a:pPr>
            <a:r>
              <a:rPr lang="tr-TR" b="1" dirty="0">
                <a:solidFill>
                  <a:srgbClr val="0817B9"/>
                </a:solidFill>
                <a:latin typeface="Poppins" pitchFamily="2" charset="77"/>
                <a:cs typeface="Poppins" pitchFamily="2" charset="77"/>
              </a:rPr>
              <a:t>Kampüs ve bina kullanımı verimliliği için akademik ve idari personel ofislerinin yerleşim düzeni reorganize edildi.</a:t>
            </a:r>
          </a:p>
          <a:p>
            <a:pPr marL="342900" indent="-342900" algn="just">
              <a:buFont typeface="Wingdings" panose="05000000000000000000" pitchFamily="2" charset="2"/>
              <a:buChar char="§"/>
            </a:pPr>
            <a:endParaRPr lang="tr-TR" b="1" dirty="0">
              <a:solidFill>
                <a:srgbClr val="0817B9"/>
              </a:solidFill>
              <a:latin typeface="Poppins" pitchFamily="2" charset="77"/>
              <a:cs typeface="Poppins" pitchFamily="2" charset="77"/>
            </a:endParaRPr>
          </a:p>
          <a:p>
            <a:pPr marL="342900" indent="-342900" algn="just">
              <a:buFont typeface="Wingdings" panose="05000000000000000000" pitchFamily="2" charset="2"/>
              <a:buChar char="§"/>
            </a:pPr>
            <a:r>
              <a:rPr lang="tr-TR" b="1" dirty="0">
                <a:solidFill>
                  <a:srgbClr val="0817B9"/>
                </a:solidFill>
                <a:latin typeface="Poppins" pitchFamily="2" charset="77"/>
                <a:cs typeface="Poppins" pitchFamily="2" charset="77"/>
              </a:rPr>
              <a:t>Akademik personel çalışan memnuniyetini arttırmak adına unvan bazında hiyerarşik yapıya göre oda yerleşimleri reorganize edildi.</a:t>
            </a:r>
          </a:p>
          <a:p>
            <a:pPr marL="342900" indent="-342900" algn="just">
              <a:buFont typeface="Wingdings" panose="05000000000000000000" pitchFamily="2" charset="2"/>
              <a:buChar char="§"/>
            </a:pPr>
            <a:endParaRPr lang="tr-TR" b="1" dirty="0">
              <a:solidFill>
                <a:srgbClr val="0817B9"/>
              </a:solidFill>
              <a:latin typeface="Poppins" pitchFamily="2" charset="77"/>
              <a:cs typeface="Poppins" pitchFamily="2" charset="77"/>
            </a:endParaRPr>
          </a:p>
          <a:p>
            <a:pPr marL="342900" indent="-342900" algn="just">
              <a:buFont typeface="Wingdings" panose="05000000000000000000" pitchFamily="2" charset="2"/>
              <a:buChar char="§"/>
            </a:pPr>
            <a:r>
              <a:rPr lang="tr-TR" b="1" dirty="0">
                <a:solidFill>
                  <a:srgbClr val="0817B9"/>
                </a:solidFill>
                <a:latin typeface="Poppins" pitchFamily="2" charset="77"/>
                <a:cs typeface="Poppins" pitchFamily="2" charset="77"/>
              </a:rPr>
              <a:t>Çalışanlarımızın ulaşım memnuniyeti açısından servis ringleri güncellendi ve web sayfamızda yayınlandı.</a:t>
            </a:r>
          </a:p>
        </p:txBody>
      </p:sp>
      <p:sp>
        <p:nvSpPr>
          <p:cNvPr id="3" name="Metin kutusu 2">
            <a:extLst>
              <a:ext uri="{FF2B5EF4-FFF2-40B4-BE49-F238E27FC236}">
                <a16:creationId xmlns:a16="http://schemas.microsoft.com/office/drawing/2014/main" id="{CE30071D-1084-1413-550C-DC2F4FB95358}"/>
              </a:ext>
            </a:extLst>
          </p:cNvPr>
          <p:cNvSpPr txBox="1"/>
          <p:nvPr/>
        </p:nvSpPr>
        <p:spPr>
          <a:xfrm>
            <a:off x="2541181" y="2362028"/>
            <a:ext cx="2955852" cy="369332"/>
          </a:xfrm>
          <a:prstGeom prst="rect">
            <a:avLst/>
          </a:prstGeom>
          <a:noFill/>
        </p:spPr>
        <p:txBody>
          <a:bodyPr wrap="square" rtlCol="0">
            <a:spAutoFit/>
          </a:bodyPr>
          <a:lstStyle/>
          <a:p>
            <a:endParaRPr lang="tr-TR" dirty="0"/>
          </a:p>
        </p:txBody>
      </p:sp>
      <p:sp>
        <p:nvSpPr>
          <p:cNvPr id="6" name="Metin kutusu 5">
            <a:extLst>
              <a:ext uri="{FF2B5EF4-FFF2-40B4-BE49-F238E27FC236}">
                <a16:creationId xmlns:a16="http://schemas.microsoft.com/office/drawing/2014/main" id="{F26A3803-6A0C-593B-102E-B6056D87B921}"/>
              </a:ext>
            </a:extLst>
          </p:cNvPr>
          <p:cNvSpPr txBox="1"/>
          <p:nvPr/>
        </p:nvSpPr>
        <p:spPr>
          <a:xfrm>
            <a:off x="5640572" y="2971800"/>
            <a:ext cx="914400" cy="914400"/>
          </a:xfrm>
          <a:prstGeom prst="rect">
            <a:avLst/>
          </a:prstGeom>
          <a:noFill/>
        </p:spPr>
        <p:txBody>
          <a:bodyPr wrap="square" rtlCol="0">
            <a:spAutoFit/>
          </a:bodyPr>
          <a:lstStyle/>
          <a:p>
            <a:endParaRPr lang="tr-TR" dirty="0"/>
          </a:p>
        </p:txBody>
      </p:sp>
      <p:sp>
        <p:nvSpPr>
          <p:cNvPr id="9" name="Metin kutusu 8">
            <a:extLst>
              <a:ext uri="{FF2B5EF4-FFF2-40B4-BE49-F238E27FC236}">
                <a16:creationId xmlns:a16="http://schemas.microsoft.com/office/drawing/2014/main" id="{A69E37C1-5EBD-62E7-730B-332B98F75906}"/>
              </a:ext>
            </a:extLst>
          </p:cNvPr>
          <p:cNvSpPr txBox="1"/>
          <p:nvPr/>
        </p:nvSpPr>
        <p:spPr>
          <a:xfrm>
            <a:off x="1153632" y="2572982"/>
            <a:ext cx="7888768" cy="461665"/>
          </a:xfrm>
          <a:prstGeom prst="rect">
            <a:avLst/>
          </a:prstGeom>
          <a:noFill/>
        </p:spPr>
        <p:txBody>
          <a:bodyPr wrap="square" rtlCol="0">
            <a:spAutoFit/>
          </a:bodyPr>
          <a:lstStyle/>
          <a:p>
            <a:pPr marL="342900" indent="-342900">
              <a:buFont typeface="Wingdings" panose="05000000000000000000" pitchFamily="2" charset="2"/>
              <a:buChar char="v"/>
            </a:pPr>
            <a:r>
              <a:rPr lang="tr-TR" sz="2400" b="1" dirty="0">
                <a:solidFill>
                  <a:srgbClr val="0817B9"/>
                </a:solidFill>
                <a:latin typeface="Poppins" pitchFamily="2" charset="77"/>
                <a:cs typeface="Poppins" pitchFamily="2" charset="77"/>
              </a:rPr>
              <a:t>KAMPÜS / BİNA YERLEŞİM DÜZENİ ve ULAŞIM</a:t>
            </a:r>
          </a:p>
        </p:txBody>
      </p:sp>
    </p:spTree>
    <p:extLst>
      <p:ext uri="{BB962C8B-B14F-4D97-AF65-F5344CB8AC3E}">
        <p14:creationId xmlns:p14="http://schemas.microsoft.com/office/powerpoint/2010/main" val="6289333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4E1DB1-ACEE-AF73-4D77-4B07885FF2D9}"/>
            </a:ext>
          </a:extLst>
        </p:cNvPr>
        <p:cNvGrpSpPr/>
        <p:nvPr/>
      </p:nvGrpSpPr>
      <p:grpSpPr>
        <a:xfrm>
          <a:off x="0" y="0"/>
          <a:ext cx="0" cy="0"/>
          <a:chOff x="0" y="0"/>
          <a:chExt cx="0" cy="0"/>
        </a:xfrm>
      </p:grpSpPr>
      <p:pic>
        <p:nvPicPr>
          <p:cNvPr id="4" name="Picture 3" descr="A blue and white frame&#10;&#10;AI-generated content may be incorrect.">
            <a:extLst>
              <a:ext uri="{FF2B5EF4-FFF2-40B4-BE49-F238E27FC236}">
                <a16:creationId xmlns:a16="http://schemas.microsoft.com/office/drawing/2014/main" id="{22138436-4022-5582-A39D-1AD089001C7A}"/>
              </a:ext>
            </a:extLst>
          </p:cNvPr>
          <p:cNvPicPr>
            <a:picLocks noChangeAspect="1"/>
          </p:cNvPicPr>
          <p:nvPr/>
        </p:nvPicPr>
        <p:blipFill>
          <a:blip r:embed="rId2"/>
          <a:stretch>
            <a:fillRect/>
          </a:stretch>
        </p:blipFill>
        <p:spPr>
          <a:xfrm>
            <a:off x="0" y="0"/>
            <a:ext cx="12192000" cy="6858000"/>
          </a:xfrm>
          <a:prstGeom prst="rect">
            <a:avLst/>
          </a:prstGeom>
        </p:spPr>
      </p:pic>
      <p:sp>
        <p:nvSpPr>
          <p:cNvPr id="7" name="TextBox 6">
            <a:extLst>
              <a:ext uri="{FF2B5EF4-FFF2-40B4-BE49-F238E27FC236}">
                <a16:creationId xmlns:a16="http://schemas.microsoft.com/office/drawing/2014/main" id="{4113EBF2-DBCC-04FA-8AED-17019BC016BE}"/>
              </a:ext>
            </a:extLst>
          </p:cNvPr>
          <p:cNvSpPr txBox="1"/>
          <p:nvPr/>
        </p:nvSpPr>
        <p:spPr>
          <a:xfrm>
            <a:off x="8942599" y="749416"/>
            <a:ext cx="2413971" cy="646331"/>
          </a:xfrm>
          <a:prstGeom prst="rect">
            <a:avLst/>
          </a:prstGeom>
          <a:noFill/>
        </p:spPr>
        <p:txBody>
          <a:bodyPr wrap="square" rtlCol="0">
            <a:spAutoFit/>
          </a:bodyPr>
          <a:lstStyle/>
          <a:p>
            <a:r>
              <a:rPr lang="en-US" dirty="0">
                <a:solidFill>
                  <a:schemeClr val="bg1"/>
                </a:solidFill>
                <a:latin typeface="Poppins" pitchFamily="2" charset="77"/>
                <a:cs typeface="Poppins" pitchFamily="2" charset="77"/>
              </a:rPr>
              <a:t>HALİÇ ÜNİVERSİTESİ</a:t>
            </a:r>
          </a:p>
          <a:p>
            <a:r>
              <a:rPr lang="en-TR" dirty="0"/>
              <a:t> </a:t>
            </a:r>
          </a:p>
        </p:txBody>
      </p:sp>
      <p:sp>
        <p:nvSpPr>
          <p:cNvPr id="2" name="TextBox 5">
            <a:extLst>
              <a:ext uri="{FF2B5EF4-FFF2-40B4-BE49-F238E27FC236}">
                <a16:creationId xmlns:a16="http://schemas.microsoft.com/office/drawing/2014/main" id="{ABE73CD9-B2D5-9124-DE4E-CFA7A0324B64}"/>
              </a:ext>
            </a:extLst>
          </p:cNvPr>
          <p:cNvSpPr txBox="1"/>
          <p:nvPr/>
        </p:nvSpPr>
        <p:spPr>
          <a:xfrm>
            <a:off x="1613827" y="930867"/>
            <a:ext cx="7206688" cy="954107"/>
          </a:xfrm>
          <a:prstGeom prst="rect">
            <a:avLst/>
          </a:prstGeom>
          <a:noFill/>
        </p:spPr>
        <p:txBody>
          <a:bodyPr wrap="square" rtlCol="0">
            <a:spAutoFit/>
          </a:bodyPr>
          <a:lstStyle/>
          <a:p>
            <a:pPr algn="ctr"/>
            <a:r>
              <a:rPr lang="tr-TR" sz="2800" b="1" dirty="0">
                <a:solidFill>
                  <a:srgbClr val="0817B9"/>
                </a:solidFill>
                <a:latin typeface="Poppins" pitchFamily="2" charset="77"/>
                <a:cs typeface="Poppins" pitchFamily="2" charset="77"/>
              </a:rPr>
              <a:t>İNSAN KAYNAKLARI </a:t>
            </a:r>
            <a:r>
              <a:rPr lang="en-US" sz="2800" b="1" dirty="0">
                <a:solidFill>
                  <a:srgbClr val="0817B9"/>
                </a:solidFill>
                <a:latin typeface="Poppins" pitchFamily="2" charset="77"/>
                <a:cs typeface="Poppins" pitchFamily="2" charset="77"/>
              </a:rPr>
              <a:t>KOMİSYO</a:t>
            </a:r>
            <a:r>
              <a:rPr lang="tr-TR" sz="2800" b="1" dirty="0">
                <a:solidFill>
                  <a:srgbClr val="0817B9"/>
                </a:solidFill>
                <a:latin typeface="Poppins" pitchFamily="2" charset="77"/>
                <a:cs typeface="Poppins" pitchFamily="2" charset="77"/>
              </a:rPr>
              <a:t>NU</a:t>
            </a:r>
            <a:endParaRPr lang="en-US" sz="2800" b="1" dirty="0">
              <a:solidFill>
                <a:srgbClr val="0817B9"/>
              </a:solidFill>
              <a:latin typeface="Poppins" pitchFamily="2" charset="77"/>
              <a:cs typeface="Poppins" pitchFamily="2" charset="77"/>
            </a:endParaRPr>
          </a:p>
          <a:p>
            <a:pPr algn="ctr"/>
            <a:r>
              <a:rPr lang="en-TR" sz="2800" dirty="0"/>
              <a:t> </a:t>
            </a:r>
          </a:p>
        </p:txBody>
      </p:sp>
      <p:pic>
        <p:nvPicPr>
          <p:cNvPr id="6" name="Resim 5" descr="metin, ekran görüntüsü, harita içeren bir resim&#10;&#10;Yapay zeka tarafından oluşturulmuş içerik yanlış olabilir.">
            <a:extLst>
              <a:ext uri="{FF2B5EF4-FFF2-40B4-BE49-F238E27FC236}">
                <a16:creationId xmlns:a16="http://schemas.microsoft.com/office/drawing/2014/main" id="{6DCF2111-53BD-7165-FE56-9A390107BA85}"/>
              </a:ext>
            </a:extLst>
          </p:cNvPr>
          <p:cNvPicPr>
            <a:picLocks noChangeAspect="1"/>
          </p:cNvPicPr>
          <p:nvPr/>
        </p:nvPicPr>
        <p:blipFill>
          <a:blip r:embed="rId3"/>
          <a:srcRect b="15906"/>
          <a:stretch>
            <a:fillRect/>
          </a:stretch>
        </p:blipFill>
        <p:spPr>
          <a:xfrm>
            <a:off x="1880655" y="1644320"/>
            <a:ext cx="8005730" cy="4756668"/>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44653611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blue and white frame&#10;&#10;AI-generated content may be incorrect.">
            <a:extLst>
              <a:ext uri="{FF2B5EF4-FFF2-40B4-BE49-F238E27FC236}">
                <a16:creationId xmlns:a16="http://schemas.microsoft.com/office/drawing/2014/main" id="{4C2B7870-2272-F65A-70F2-B51B4593B6A7}"/>
              </a:ext>
            </a:extLst>
          </p:cNvPr>
          <p:cNvPicPr>
            <a:picLocks noChangeAspect="1"/>
          </p:cNvPicPr>
          <p:nvPr/>
        </p:nvPicPr>
        <p:blipFill>
          <a:blip r:embed="rId2"/>
          <a:stretch>
            <a:fillRect/>
          </a:stretch>
        </p:blipFill>
        <p:spPr>
          <a:xfrm>
            <a:off x="0" y="10633"/>
            <a:ext cx="12192000" cy="6858000"/>
          </a:xfrm>
          <a:prstGeom prst="rect">
            <a:avLst/>
          </a:prstGeom>
        </p:spPr>
      </p:pic>
      <p:sp>
        <p:nvSpPr>
          <p:cNvPr id="7" name="TextBox 6">
            <a:extLst>
              <a:ext uri="{FF2B5EF4-FFF2-40B4-BE49-F238E27FC236}">
                <a16:creationId xmlns:a16="http://schemas.microsoft.com/office/drawing/2014/main" id="{DD3F2BC0-056D-C893-68C3-16646422DA19}"/>
              </a:ext>
            </a:extLst>
          </p:cNvPr>
          <p:cNvSpPr txBox="1"/>
          <p:nvPr/>
        </p:nvSpPr>
        <p:spPr>
          <a:xfrm>
            <a:off x="8942599" y="749416"/>
            <a:ext cx="2413971" cy="646331"/>
          </a:xfrm>
          <a:prstGeom prst="rect">
            <a:avLst/>
          </a:prstGeom>
          <a:noFill/>
        </p:spPr>
        <p:txBody>
          <a:bodyPr wrap="square" rtlCol="0">
            <a:spAutoFit/>
          </a:bodyPr>
          <a:lstStyle/>
          <a:p>
            <a:r>
              <a:rPr lang="en-US" dirty="0">
                <a:solidFill>
                  <a:schemeClr val="bg1"/>
                </a:solidFill>
                <a:latin typeface="Poppins" pitchFamily="2" charset="77"/>
                <a:cs typeface="Poppins" pitchFamily="2" charset="77"/>
              </a:rPr>
              <a:t>HALİÇ ÜNİVERSİTESİ</a:t>
            </a:r>
          </a:p>
          <a:p>
            <a:r>
              <a:rPr lang="en-TR" dirty="0"/>
              <a:t> </a:t>
            </a:r>
          </a:p>
        </p:txBody>
      </p:sp>
      <p:sp>
        <p:nvSpPr>
          <p:cNvPr id="2" name="TextBox 5">
            <a:extLst>
              <a:ext uri="{FF2B5EF4-FFF2-40B4-BE49-F238E27FC236}">
                <a16:creationId xmlns:a16="http://schemas.microsoft.com/office/drawing/2014/main" id="{137C8B9B-EBF3-405D-FD82-D59A5793C89D}"/>
              </a:ext>
            </a:extLst>
          </p:cNvPr>
          <p:cNvSpPr txBox="1"/>
          <p:nvPr/>
        </p:nvSpPr>
        <p:spPr>
          <a:xfrm>
            <a:off x="2134822" y="1407921"/>
            <a:ext cx="7206688" cy="954107"/>
          </a:xfrm>
          <a:prstGeom prst="rect">
            <a:avLst/>
          </a:prstGeom>
          <a:noFill/>
        </p:spPr>
        <p:txBody>
          <a:bodyPr wrap="square" rtlCol="0">
            <a:spAutoFit/>
          </a:bodyPr>
          <a:lstStyle/>
          <a:p>
            <a:pPr algn="ctr"/>
            <a:r>
              <a:rPr lang="tr-TR" sz="2800" b="1" dirty="0">
                <a:solidFill>
                  <a:srgbClr val="0817B9"/>
                </a:solidFill>
                <a:latin typeface="Poppins" pitchFamily="2" charset="77"/>
                <a:cs typeface="Poppins" pitchFamily="2" charset="77"/>
              </a:rPr>
              <a:t>İNSAN KAYNAKLARI </a:t>
            </a:r>
            <a:r>
              <a:rPr lang="en-US" sz="2800" b="1" dirty="0">
                <a:solidFill>
                  <a:srgbClr val="0817B9"/>
                </a:solidFill>
                <a:latin typeface="Poppins" pitchFamily="2" charset="77"/>
                <a:cs typeface="Poppins" pitchFamily="2" charset="77"/>
              </a:rPr>
              <a:t>KOMİSYO</a:t>
            </a:r>
            <a:r>
              <a:rPr lang="tr-TR" sz="2800" b="1" dirty="0">
                <a:solidFill>
                  <a:srgbClr val="0817B9"/>
                </a:solidFill>
                <a:latin typeface="Poppins" pitchFamily="2" charset="77"/>
                <a:cs typeface="Poppins" pitchFamily="2" charset="77"/>
              </a:rPr>
              <a:t>NU</a:t>
            </a:r>
            <a:endParaRPr lang="en-US" sz="2800" b="1" dirty="0">
              <a:solidFill>
                <a:srgbClr val="0817B9"/>
              </a:solidFill>
              <a:latin typeface="Poppins" pitchFamily="2" charset="77"/>
              <a:cs typeface="Poppins" pitchFamily="2" charset="77"/>
            </a:endParaRPr>
          </a:p>
          <a:p>
            <a:pPr algn="ctr"/>
            <a:r>
              <a:rPr lang="en-TR" sz="2800" dirty="0"/>
              <a:t> </a:t>
            </a:r>
          </a:p>
        </p:txBody>
      </p:sp>
      <p:sp>
        <p:nvSpPr>
          <p:cNvPr id="5" name="Metin kutusu 4">
            <a:extLst>
              <a:ext uri="{FF2B5EF4-FFF2-40B4-BE49-F238E27FC236}">
                <a16:creationId xmlns:a16="http://schemas.microsoft.com/office/drawing/2014/main" id="{8A1B7E92-276F-7D14-B391-E07228D9DAEF}"/>
              </a:ext>
            </a:extLst>
          </p:cNvPr>
          <p:cNvSpPr txBox="1"/>
          <p:nvPr/>
        </p:nvSpPr>
        <p:spPr>
          <a:xfrm>
            <a:off x="1031357" y="2878517"/>
            <a:ext cx="4593265" cy="1200329"/>
          </a:xfrm>
          <a:prstGeom prst="rect">
            <a:avLst/>
          </a:prstGeom>
          <a:noFill/>
        </p:spPr>
        <p:txBody>
          <a:bodyPr wrap="square" rtlCol="0">
            <a:spAutoFit/>
          </a:bodyPr>
          <a:lstStyle/>
          <a:p>
            <a:pPr marL="285750" indent="-285750" algn="just">
              <a:buFont typeface="Wingdings" panose="05000000000000000000" pitchFamily="2" charset="2"/>
              <a:buChar char="v"/>
            </a:pPr>
            <a:r>
              <a:rPr lang="tr-TR" b="1" dirty="0">
                <a:solidFill>
                  <a:srgbClr val="0817B9"/>
                </a:solidFill>
                <a:latin typeface="Poppins" pitchFamily="2" charset="77"/>
                <a:cs typeface="Poppins" pitchFamily="2" charset="77"/>
              </a:rPr>
              <a:t>DİSİPLİN BİRLİĞİ SAĞLANDI; Türkçe ve İngilizce Disiplin Kılavuzu yapıldı. Örnek şablon ve kontrol listesi eklendi.</a:t>
            </a:r>
          </a:p>
        </p:txBody>
      </p:sp>
      <p:pic>
        <p:nvPicPr>
          <p:cNvPr id="10" name="Resim 9">
            <a:extLst>
              <a:ext uri="{FF2B5EF4-FFF2-40B4-BE49-F238E27FC236}">
                <a16:creationId xmlns:a16="http://schemas.microsoft.com/office/drawing/2014/main" id="{F9B7448F-F49B-F776-C4DD-857520041B72}"/>
              </a:ext>
            </a:extLst>
          </p:cNvPr>
          <p:cNvPicPr>
            <a:picLocks noChangeAspect="1"/>
          </p:cNvPicPr>
          <p:nvPr/>
        </p:nvPicPr>
        <p:blipFill>
          <a:blip r:embed="rId3"/>
          <a:srcRect l="35669" t="24961" r="36599" b="10928"/>
          <a:stretch>
            <a:fillRect/>
          </a:stretch>
        </p:blipFill>
        <p:spPr>
          <a:xfrm>
            <a:off x="6358269" y="1929462"/>
            <a:ext cx="3381154" cy="4396742"/>
          </a:xfrm>
          <a:prstGeom prst="rect">
            <a:avLst/>
          </a:prstGeom>
        </p:spPr>
      </p:pic>
    </p:spTree>
    <p:extLst>
      <p:ext uri="{BB962C8B-B14F-4D97-AF65-F5344CB8AC3E}">
        <p14:creationId xmlns:p14="http://schemas.microsoft.com/office/powerpoint/2010/main" val="422289327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1B8AFE-715B-B170-28A8-E52D05D55A0F}"/>
            </a:ext>
          </a:extLst>
        </p:cNvPr>
        <p:cNvGrpSpPr/>
        <p:nvPr/>
      </p:nvGrpSpPr>
      <p:grpSpPr>
        <a:xfrm>
          <a:off x="0" y="0"/>
          <a:ext cx="0" cy="0"/>
          <a:chOff x="0" y="0"/>
          <a:chExt cx="0" cy="0"/>
        </a:xfrm>
      </p:grpSpPr>
      <p:pic>
        <p:nvPicPr>
          <p:cNvPr id="4" name="Picture 3" descr="A blue and white frame&#10;&#10;AI-generated content may be incorrect.">
            <a:extLst>
              <a:ext uri="{FF2B5EF4-FFF2-40B4-BE49-F238E27FC236}">
                <a16:creationId xmlns:a16="http://schemas.microsoft.com/office/drawing/2014/main" id="{BB7E0F80-6843-6E37-19E3-7474C7E4B3AF}"/>
              </a:ext>
            </a:extLst>
          </p:cNvPr>
          <p:cNvPicPr>
            <a:picLocks noChangeAspect="1"/>
          </p:cNvPicPr>
          <p:nvPr/>
        </p:nvPicPr>
        <p:blipFill>
          <a:blip r:embed="rId2"/>
          <a:stretch>
            <a:fillRect/>
          </a:stretch>
        </p:blipFill>
        <p:spPr>
          <a:xfrm>
            <a:off x="0" y="10633"/>
            <a:ext cx="12192000" cy="6858000"/>
          </a:xfrm>
          <a:prstGeom prst="rect">
            <a:avLst/>
          </a:prstGeom>
        </p:spPr>
      </p:pic>
      <p:sp>
        <p:nvSpPr>
          <p:cNvPr id="7" name="TextBox 6">
            <a:extLst>
              <a:ext uri="{FF2B5EF4-FFF2-40B4-BE49-F238E27FC236}">
                <a16:creationId xmlns:a16="http://schemas.microsoft.com/office/drawing/2014/main" id="{89D3D672-C391-D011-E172-FF5FBF3FF29A}"/>
              </a:ext>
            </a:extLst>
          </p:cNvPr>
          <p:cNvSpPr txBox="1"/>
          <p:nvPr/>
        </p:nvSpPr>
        <p:spPr>
          <a:xfrm>
            <a:off x="8942599" y="749416"/>
            <a:ext cx="2413971" cy="646331"/>
          </a:xfrm>
          <a:prstGeom prst="rect">
            <a:avLst/>
          </a:prstGeom>
          <a:noFill/>
        </p:spPr>
        <p:txBody>
          <a:bodyPr wrap="square" rtlCol="0">
            <a:spAutoFit/>
          </a:bodyPr>
          <a:lstStyle/>
          <a:p>
            <a:r>
              <a:rPr lang="en-US" dirty="0">
                <a:solidFill>
                  <a:schemeClr val="bg1"/>
                </a:solidFill>
                <a:latin typeface="Poppins" pitchFamily="2" charset="77"/>
                <a:cs typeface="Poppins" pitchFamily="2" charset="77"/>
              </a:rPr>
              <a:t>HALİÇ ÜNİVERSİTESİ</a:t>
            </a:r>
          </a:p>
          <a:p>
            <a:r>
              <a:rPr lang="en-TR" dirty="0"/>
              <a:t> </a:t>
            </a:r>
          </a:p>
        </p:txBody>
      </p:sp>
      <p:sp>
        <p:nvSpPr>
          <p:cNvPr id="2" name="TextBox 5">
            <a:extLst>
              <a:ext uri="{FF2B5EF4-FFF2-40B4-BE49-F238E27FC236}">
                <a16:creationId xmlns:a16="http://schemas.microsoft.com/office/drawing/2014/main" id="{099EEF09-93E2-7065-8217-5A04DA3F07D6}"/>
              </a:ext>
            </a:extLst>
          </p:cNvPr>
          <p:cNvSpPr txBox="1"/>
          <p:nvPr/>
        </p:nvSpPr>
        <p:spPr>
          <a:xfrm>
            <a:off x="2134822" y="1407921"/>
            <a:ext cx="7206688" cy="954107"/>
          </a:xfrm>
          <a:prstGeom prst="rect">
            <a:avLst/>
          </a:prstGeom>
          <a:noFill/>
        </p:spPr>
        <p:txBody>
          <a:bodyPr wrap="square" rtlCol="0">
            <a:spAutoFit/>
          </a:bodyPr>
          <a:lstStyle/>
          <a:p>
            <a:pPr algn="ctr"/>
            <a:r>
              <a:rPr lang="tr-TR" sz="2800" b="1" dirty="0">
                <a:solidFill>
                  <a:srgbClr val="0817B9"/>
                </a:solidFill>
                <a:latin typeface="Poppins" pitchFamily="2" charset="77"/>
                <a:cs typeface="Poppins" pitchFamily="2" charset="77"/>
              </a:rPr>
              <a:t>İNSAN KAYNAKLARI </a:t>
            </a:r>
            <a:r>
              <a:rPr lang="en-US" sz="2800" b="1" dirty="0">
                <a:solidFill>
                  <a:srgbClr val="0817B9"/>
                </a:solidFill>
                <a:latin typeface="Poppins" pitchFamily="2" charset="77"/>
                <a:cs typeface="Poppins" pitchFamily="2" charset="77"/>
              </a:rPr>
              <a:t>KOMİSYO</a:t>
            </a:r>
            <a:r>
              <a:rPr lang="tr-TR" sz="2800" b="1" dirty="0">
                <a:solidFill>
                  <a:srgbClr val="0817B9"/>
                </a:solidFill>
                <a:latin typeface="Poppins" pitchFamily="2" charset="77"/>
                <a:cs typeface="Poppins" pitchFamily="2" charset="77"/>
              </a:rPr>
              <a:t>NU</a:t>
            </a:r>
            <a:endParaRPr lang="en-US" sz="2800" b="1" dirty="0">
              <a:solidFill>
                <a:srgbClr val="0817B9"/>
              </a:solidFill>
              <a:latin typeface="Poppins" pitchFamily="2" charset="77"/>
              <a:cs typeface="Poppins" pitchFamily="2" charset="77"/>
            </a:endParaRPr>
          </a:p>
          <a:p>
            <a:pPr algn="ctr"/>
            <a:r>
              <a:rPr lang="en-TR" sz="2800" dirty="0"/>
              <a:t> </a:t>
            </a:r>
          </a:p>
        </p:txBody>
      </p:sp>
      <p:sp>
        <p:nvSpPr>
          <p:cNvPr id="5" name="Metin kutusu 4">
            <a:extLst>
              <a:ext uri="{FF2B5EF4-FFF2-40B4-BE49-F238E27FC236}">
                <a16:creationId xmlns:a16="http://schemas.microsoft.com/office/drawing/2014/main" id="{0BEE2D68-1193-867E-794B-81E934D23C00}"/>
              </a:ext>
            </a:extLst>
          </p:cNvPr>
          <p:cNvSpPr txBox="1"/>
          <p:nvPr/>
        </p:nvSpPr>
        <p:spPr>
          <a:xfrm>
            <a:off x="82924" y="3301979"/>
            <a:ext cx="4593265" cy="1477328"/>
          </a:xfrm>
          <a:prstGeom prst="rect">
            <a:avLst/>
          </a:prstGeom>
          <a:noFill/>
        </p:spPr>
        <p:txBody>
          <a:bodyPr wrap="square" rtlCol="0">
            <a:spAutoFit/>
          </a:bodyPr>
          <a:lstStyle/>
          <a:p>
            <a:pPr marL="285750" indent="-285750">
              <a:buFont typeface="Wingdings" panose="05000000000000000000" pitchFamily="2" charset="2"/>
              <a:buChar char="v"/>
            </a:pPr>
            <a:r>
              <a:rPr lang="tr-TR" b="1" dirty="0">
                <a:solidFill>
                  <a:srgbClr val="0817B9"/>
                </a:solidFill>
                <a:latin typeface="Poppins" pitchFamily="2" charset="77"/>
                <a:cs typeface="Poppins" pitchFamily="2" charset="77"/>
              </a:rPr>
              <a:t>SINAV KURALLARI; Sınav kuralları Türkçe ve İngilizce olarak tüm sınıflarda duyurularak, kopya vb. sınav usulsüzlüklerinin önüne geçmek için kurallar yazılı bir şekilde belirtildi.</a:t>
            </a:r>
          </a:p>
        </p:txBody>
      </p:sp>
      <p:pic>
        <p:nvPicPr>
          <p:cNvPr id="6" name="Resim 5">
            <a:extLst>
              <a:ext uri="{FF2B5EF4-FFF2-40B4-BE49-F238E27FC236}">
                <a16:creationId xmlns:a16="http://schemas.microsoft.com/office/drawing/2014/main" id="{B5321548-5B2F-2CCA-1B5E-CAE233528320}"/>
              </a:ext>
            </a:extLst>
          </p:cNvPr>
          <p:cNvPicPr>
            <a:picLocks noChangeAspect="1"/>
          </p:cNvPicPr>
          <p:nvPr/>
        </p:nvPicPr>
        <p:blipFill>
          <a:blip r:embed="rId3"/>
          <a:srcRect l="17945" t="18954" r="19307" b="8672"/>
          <a:stretch>
            <a:fillRect/>
          </a:stretch>
        </p:blipFill>
        <p:spPr>
          <a:xfrm>
            <a:off x="4759113" y="2374202"/>
            <a:ext cx="6093614" cy="3953445"/>
          </a:xfrm>
          <a:prstGeom prst="rect">
            <a:avLst/>
          </a:prstGeom>
        </p:spPr>
      </p:pic>
    </p:spTree>
    <p:extLst>
      <p:ext uri="{BB962C8B-B14F-4D97-AF65-F5344CB8AC3E}">
        <p14:creationId xmlns:p14="http://schemas.microsoft.com/office/powerpoint/2010/main" val="54729444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5A96CA-30B1-26FB-57AD-B4217262E6D5}"/>
            </a:ext>
          </a:extLst>
        </p:cNvPr>
        <p:cNvGrpSpPr/>
        <p:nvPr/>
      </p:nvGrpSpPr>
      <p:grpSpPr>
        <a:xfrm>
          <a:off x="0" y="0"/>
          <a:ext cx="0" cy="0"/>
          <a:chOff x="0" y="0"/>
          <a:chExt cx="0" cy="0"/>
        </a:xfrm>
      </p:grpSpPr>
      <p:pic>
        <p:nvPicPr>
          <p:cNvPr id="4" name="Picture 3" descr="A blue and white frame&#10;&#10;AI-generated content may be incorrect.">
            <a:extLst>
              <a:ext uri="{FF2B5EF4-FFF2-40B4-BE49-F238E27FC236}">
                <a16:creationId xmlns:a16="http://schemas.microsoft.com/office/drawing/2014/main" id="{7824CE71-85E1-9DD5-0D9E-016C441458E8}"/>
              </a:ext>
            </a:extLst>
          </p:cNvPr>
          <p:cNvPicPr>
            <a:picLocks noChangeAspect="1"/>
          </p:cNvPicPr>
          <p:nvPr/>
        </p:nvPicPr>
        <p:blipFill>
          <a:blip r:embed="rId2"/>
          <a:stretch>
            <a:fillRect/>
          </a:stretch>
        </p:blipFill>
        <p:spPr>
          <a:xfrm>
            <a:off x="0" y="0"/>
            <a:ext cx="12192000" cy="6858000"/>
          </a:xfrm>
          <a:prstGeom prst="rect">
            <a:avLst/>
          </a:prstGeom>
        </p:spPr>
      </p:pic>
      <p:sp>
        <p:nvSpPr>
          <p:cNvPr id="7" name="TextBox 6">
            <a:extLst>
              <a:ext uri="{FF2B5EF4-FFF2-40B4-BE49-F238E27FC236}">
                <a16:creationId xmlns:a16="http://schemas.microsoft.com/office/drawing/2014/main" id="{32DA8853-17AB-B593-E003-1525D41E277C}"/>
              </a:ext>
            </a:extLst>
          </p:cNvPr>
          <p:cNvSpPr txBox="1"/>
          <p:nvPr/>
        </p:nvSpPr>
        <p:spPr>
          <a:xfrm>
            <a:off x="8942599" y="749416"/>
            <a:ext cx="2413971" cy="646331"/>
          </a:xfrm>
          <a:prstGeom prst="rect">
            <a:avLst/>
          </a:prstGeom>
          <a:noFill/>
        </p:spPr>
        <p:txBody>
          <a:bodyPr wrap="square" rtlCol="0">
            <a:spAutoFit/>
          </a:bodyPr>
          <a:lstStyle/>
          <a:p>
            <a:r>
              <a:rPr lang="en-US" dirty="0">
                <a:solidFill>
                  <a:schemeClr val="bg1"/>
                </a:solidFill>
                <a:latin typeface="Poppins" pitchFamily="2" charset="77"/>
                <a:cs typeface="Poppins" pitchFamily="2" charset="77"/>
              </a:rPr>
              <a:t>HALİÇ ÜNİVERSİTESİ</a:t>
            </a:r>
          </a:p>
          <a:p>
            <a:r>
              <a:rPr lang="en-TR" dirty="0"/>
              <a:t> </a:t>
            </a:r>
          </a:p>
        </p:txBody>
      </p:sp>
      <p:sp>
        <p:nvSpPr>
          <p:cNvPr id="3" name="Metin kutusu 2">
            <a:extLst>
              <a:ext uri="{FF2B5EF4-FFF2-40B4-BE49-F238E27FC236}">
                <a16:creationId xmlns:a16="http://schemas.microsoft.com/office/drawing/2014/main" id="{A7F98AF9-EFCD-A222-4175-24731DFEF52A}"/>
              </a:ext>
            </a:extLst>
          </p:cNvPr>
          <p:cNvSpPr txBox="1"/>
          <p:nvPr/>
        </p:nvSpPr>
        <p:spPr>
          <a:xfrm>
            <a:off x="1440284" y="2374202"/>
            <a:ext cx="9080938" cy="923330"/>
          </a:xfrm>
          <a:prstGeom prst="rect">
            <a:avLst/>
          </a:prstGeom>
          <a:noFill/>
        </p:spPr>
        <p:txBody>
          <a:bodyPr wrap="square">
            <a:spAutoFit/>
          </a:bodyPr>
          <a:lstStyle/>
          <a:p>
            <a:pPr indent="-228600" algn="just"/>
            <a:r>
              <a:rPr lang="tr-TR" b="1" dirty="0">
                <a:solidFill>
                  <a:srgbClr val="0817B9"/>
                </a:solidFill>
                <a:latin typeface="Poppins" pitchFamily="2" charset="77"/>
                <a:cs typeface="Poppins" pitchFamily="2" charset="77"/>
              </a:rPr>
              <a:t>3)      Eğitim-öğretim, araştırma, toplumsal katkı ve idari süreçlerde kurumun yönetimsel yaklaşımı, Sürekli iyileşme yaklaşımı ve bu kapsamda elde edilen sonuçlar, </a:t>
            </a:r>
          </a:p>
        </p:txBody>
      </p:sp>
      <p:sp>
        <p:nvSpPr>
          <p:cNvPr id="2" name="TextBox 5">
            <a:extLst>
              <a:ext uri="{FF2B5EF4-FFF2-40B4-BE49-F238E27FC236}">
                <a16:creationId xmlns:a16="http://schemas.microsoft.com/office/drawing/2014/main" id="{AC8C35A0-9202-393B-C3ED-EF856A631036}"/>
              </a:ext>
            </a:extLst>
          </p:cNvPr>
          <p:cNvSpPr txBox="1"/>
          <p:nvPr/>
        </p:nvSpPr>
        <p:spPr>
          <a:xfrm>
            <a:off x="2134822" y="1407921"/>
            <a:ext cx="7206688" cy="954107"/>
          </a:xfrm>
          <a:prstGeom prst="rect">
            <a:avLst/>
          </a:prstGeom>
          <a:noFill/>
        </p:spPr>
        <p:txBody>
          <a:bodyPr wrap="square" rtlCol="0">
            <a:spAutoFit/>
          </a:bodyPr>
          <a:lstStyle/>
          <a:p>
            <a:pPr algn="ctr"/>
            <a:r>
              <a:rPr lang="tr-TR" sz="2800" b="1" dirty="0">
                <a:solidFill>
                  <a:srgbClr val="0817B9"/>
                </a:solidFill>
                <a:latin typeface="Poppins" pitchFamily="2" charset="77"/>
                <a:cs typeface="Poppins" pitchFamily="2" charset="77"/>
              </a:rPr>
              <a:t>İNSAN KAYNAKLARI </a:t>
            </a:r>
            <a:r>
              <a:rPr lang="en-US" sz="2800" b="1" dirty="0">
                <a:solidFill>
                  <a:srgbClr val="0817B9"/>
                </a:solidFill>
                <a:latin typeface="Poppins" pitchFamily="2" charset="77"/>
                <a:cs typeface="Poppins" pitchFamily="2" charset="77"/>
              </a:rPr>
              <a:t>KOMİSYO</a:t>
            </a:r>
            <a:r>
              <a:rPr lang="tr-TR" sz="2800" b="1" dirty="0">
                <a:solidFill>
                  <a:srgbClr val="0817B9"/>
                </a:solidFill>
                <a:latin typeface="Poppins" pitchFamily="2" charset="77"/>
                <a:cs typeface="Poppins" pitchFamily="2" charset="77"/>
              </a:rPr>
              <a:t>NU</a:t>
            </a:r>
            <a:endParaRPr lang="en-US" sz="2800" b="1" dirty="0">
              <a:solidFill>
                <a:srgbClr val="0817B9"/>
              </a:solidFill>
              <a:latin typeface="Poppins" pitchFamily="2" charset="77"/>
              <a:cs typeface="Poppins" pitchFamily="2" charset="77"/>
            </a:endParaRPr>
          </a:p>
          <a:p>
            <a:pPr algn="ctr"/>
            <a:r>
              <a:rPr lang="en-TR" sz="2800" dirty="0"/>
              <a:t> </a:t>
            </a:r>
          </a:p>
        </p:txBody>
      </p:sp>
      <p:sp>
        <p:nvSpPr>
          <p:cNvPr id="5" name="Metin kutusu 4">
            <a:extLst>
              <a:ext uri="{FF2B5EF4-FFF2-40B4-BE49-F238E27FC236}">
                <a16:creationId xmlns:a16="http://schemas.microsoft.com/office/drawing/2014/main" id="{72255914-EFC0-7229-4992-7F6A7330B967}"/>
              </a:ext>
            </a:extLst>
          </p:cNvPr>
          <p:cNvSpPr txBox="1"/>
          <p:nvPr/>
        </p:nvSpPr>
        <p:spPr>
          <a:xfrm>
            <a:off x="1749863" y="3695753"/>
            <a:ext cx="9080938" cy="2585323"/>
          </a:xfrm>
          <a:prstGeom prst="rect">
            <a:avLst/>
          </a:prstGeom>
          <a:noFill/>
        </p:spPr>
        <p:txBody>
          <a:bodyPr wrap="square" rtlCol="0">
            <a:spAutoFit/>
          </a:bodyPr>
          <a:lstStyle/>
          <a:p>
            <a:pPr marL="285750" indent="-285750" algn="just">
              <a:buFont typeface="Wingdings" panose="05000000000000000000" pitchFamily="2" charset="2"/>
              <a:buChar char="§"/>
            </a:pPr>
            <a:r>
              <a:rPr lang="tr-TR" b="1" dirty="0">
                <a:solidFill>
                  <a:srgbClr val="0817B9"/>
                </a:solidFill>
                <a:latin typeface="Poppins" pitchFamily="2" charset="77"/>
                <a:cs typeface="Poppins" pitchFamily="2" charset="77"/>
              </a:rPr>
              <a:t>Akademik ve idari personel «Arşiv Taraması» çalışması başlatılarak, işe girişlerinde atama usulüne aykırılık olan 14 personelin ilişkisine son verildi. Çalışmalarımız devam etmekte olup, bu sayı değişkenlik arz edebilir.</a:t>
            </a:r>
          </a:p>
          <a:p>
            <a:pPr marL="285750" indent="-285750" algn="just">
              <a:buFont typeface="Wingdings" panose="05000000000000000000" pitchFamily="2" charset="2"/>
              <a:buChar char="§"/>
            </a:pPr>
            <a:endParaRPr lang="tr-TR" b="1" dirty="0">
              <a:solidFill>
                <a:srgbClr val="0817B9"/>
              </a:solidFill>
              <a:latin typeface="Poppins" pitchFamily="2" charset="77"/>
              <a:cs typeface="Poppins" pitchFamily="2" charset="77"/>
            </a:endParaRPr>
          </a:p>
          <a:p>
            <a:pPr marL="285750" indent="-285750" algn="just">
              <a:buFont typeface="Wingdings" panose="05000000000000000000" pitchFamily="2" charset="2"/>
              <a:buChar char="§"/>
            </a:pPr>
            <a:r>
              <a:rPr lang="tr-TR" b="1" dirty="0">
                <a:solidFill>
                  <a:srgbClr val="0817B9"/>
                </a:solidFill>
                <a:latin typeface="Poppins" pitchFamily="2" charset="77"/>
                <a:cs typeface="Poppins" pitchFamily="2" charset="77"/>
              </a:rPr>
              <a:t>İşten ayrılış süreçleri iyileştirilerek, personelin üzerinde zimmetli olan tüm materyal ve işlerin teslimi için «İLİŞKİ KESME FORMU» hazırlandı. </a:t>
            </a:r>
          </a:p>
          <a:p>
            <a:pPr marL="285750" indent="-285750" algn="just">
              <a:buFont typeface="Wingdings" panose="05000000000000000000" pitchFamily="2" charset="2"/>
              <a:buChar char="§"/>
            </a:pPr>
            <a:endParaRPr lang="tr-TR" b="1" dirty="0">
              <a:solidFill>
                <a:srgbClr val="0817B9"/>
              </a:solidFill>
              <a:latin typeface="Poppins" pitchFamily="2" charset="77"/>
              <a:cs typeface="Poppins" pitchFamily="2" charset="77"/>
            </a:endParaRPr>
          </a:p>
          <a:p>
            <a:pPr marL="285750" indent="-285750" algn="just">
              <a:buFont typeface="Wingdings" panose="05000000000000000000" pitchFamily="2" charset="2"/>
              <a:buChar char="§"/>
            </a:pPr>
            <a:r>
              <a:rPr lang="tr-TR" b="1" dirty="0">
                <a:solidFill>
                  <a:srgbClr val="0817B9"/>
                </a:solidFill>
                <a:latin typeface="Poppins" pitchFamily="2" charset="77"/>
                <a:cs typeface="Poppins" pitchFamily="2" charset="77"/>
              </a:rPr>
              <a:t>Akademik personel için de çıkış mülakatları düzenlenmesi sağlandı.  </a:t>
            </a:r>
          </a:p>
        </p:txBody>
      </p:sp>
    </p:spTree>
    <p:extLst>
      <p:ext uri="{BB962C8B-B14F-4D97-AF65-F5344CB8AC3E}">
        <p14:creationId xmlns:p14="http://schemas.microsoft.com/office/powerpoint/2010/main" val="308623499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1530DA-ABBE-0322-61C6-29A149994A54}"/>
            </a:ext>
          </a:extLst>
        </p:cNvPr>
        <p:cNvGrpSpPr/>
        <p:nvPr/>
      </p:nvGrpSpPr>
      <p:grpSpPr>
        <a:xfrm>
          <a:off x="0" y="0"/>
          <a:ext cx="0" cy="0"/>
          <a:chOff x="0" y="0"/>
          <a:chExt cx="0" cy="0"/>
        </a:xfrm>
      </p:grpSpPr>
      <p:pic>
        <p:nvPicPr>
          <p:cNvPr id="4" name="Picture 3" descr="A blue and white frame&#10;&#10;AI-generated content may be incorrect.">
            <a:extLst>
              <a:ext uri="{FF2B5EF4-FFF2-40B4-BE49-F238E27FC236}">
                <a16:creationId xmlns:a16="http://schemas.microsoft.com/office/drawing/2014/main" id="{97F860C3-DD59-869E-73B5-0F9ED59E2EA5}"/>
              </a:ext>
            </a:extLst>
          </p:cNvPr>
          <p:cNvPicPr>
            <a:picLocks noChangeAspect="1"/>
          </p:cNvPicPr>
          <p:nvPr/>
        </p:nvPicPr>
        <p:blipFill>
          <a:blip r:embed="rId2"/>
          <a:stretch>
            <a:fillRect/>
          </a:stretch>
        </p:blipFill>
        <p:spPr>
          <a:xfrm>
            <a:off x="0" y="0"/>
            <a:ext cx="12192000" cy="6858000"/>
          </a:xfrm>
          <a:prstGeom prst="rect">
            <a:avLst/>
          </a:prstGeom>
        </p:spPr>
      </p:pic>
      <p:sp>
        <p:nvSpPr>
          <p:cNvPr id="6" name="TextBox 5">
            <a:extLst>
              <a:ext uri="{FF2B5EF4-FFF2-40B4-BE49-F238E27FC236}">
                <a16:creationId xmlns:a16="http://schemas.microsoft.com/office/drawing/2014/main" id="{64105A01-EC5B-5494-F3D2-E9518A291D2E}"/>
              </a:ext>
            </a:extLst>
          </p:cNvPr>
          <p:cNvSpPr txBox="1"/>
          <p:nvPr/>
        </p:nvSpPr>
        <p:spPr>
          <a:xfrm>
            <a:off x="2042415" y="1395747"/>
            <a:ext cx="7206688" cy="1384995"/>
          </a:xfrm>
          <a:prstGeom prst="rect">
            <a:avLst/>
          </a:prstGeom>
          <a:noFill/>
        </p:spPr>
        <p:txBody>
          <a:bodyPr wrap="square" rtlCol="0">
            <a:spAutoFit/>
          </a:bodyPr>
          <a:lstStyle/>
          <a:p>
            <a:pPr algn="ctr"/>
            <a:r>
              <a:rPr lang="tr-TR" sz="2800" b="1" dirty="0">
                <a:solidFill>
                  <a:srgbClr val="0817B9"/>
                </a:solidFill>
                <a:latin typeface="Poppins" pitchFamily="2" charset="77"/>
                <a:cs typeface="Poppins" pitchFamily="2" charset="77"/>
              </a:rPr>
              <a:t>İNSAN KAYNAKLARI </a:t>
            </a:r>
            <a:r>
              <a:rPr lang="en-US" sz="2800" b="1" dirty="0">
                <a:solidFill>
                  <a:srgbClr val="0817B9"/>
                </a:solidFill>
                <a:latin typeface="Poppins" pitchFamily="2" charset="77"/>
                <a:cs typeface="Poppins" pitchFamily="2" charset="77"/>
              </a:rPr>
              <a:t>KOMİSYO</a:t>
            </a:r>
            <a:r>
              <a:rPr lang="tr-TR" sz="2800" b="1" dirty="0">
                <a:solidFill>
                  <a:srgbClr val="0817B9"/>
                </a:solidFill>
                <a:latin typeface="Poppins" pitchFamily="2" charset="77"/>
                <a:cs typeface="Poppins" pitchFamily="2" charset="77"/>
              </a:rPr>
              <a:t>NU</a:t>
            </a:r>
            <a:endParaRPr lang="en-US" sz="2800" b="1" dirty="0">
              <a:solidFill>
                <a:srgbClr val="0817B9"/>
              </a:solidFill>
              <a:latin typeface="Poppins" pitchFamily="2" charset="77"/>
              <a:cs typeface="Poppins" pitchFamily="2" charset="77"/>
            </a:endParaRPr>
          </a:p>
          <a:p>
            <a:pPr algn="ctr"/>
            <a:endParaRPr lang="en-US" sz="2800" b="1" dirty="0">
              <a:solidFill>
                <a:srgbClr val="0817B9"/>
              </a:solidFill>
              <a:latin typeface="Poppins" pitchFamily="2" charset="77"/>
              <a:cs typeface="Poppins" pitchFamily="2" charset="77"/>
            </a:endParaRPr>
          </a:p>
          <a:p>
            <a:pPr algn="ctr"/>
            <a:r>
              <a:rPr lang="en-TR" sz="2800" dirty="0"/>
              <a:t> </a:t>
            </a:r>
          </a:p>
        </p:txBody>
      </p:sp>
      <p:sp>
        <p:nvSpPr>
          <p:cNvPr id="7" name="TextBox 6">
            <a:extLst>
              <a:ext uri="{FF2B5EF4-FFF2-40B4-BE49-F238E27FC236}">
                <a16:creationId xmlns:a16="http://schemas.microsoft.com/office/drawing/2014/main" id="{F221E638-A23D-5A78-3850-2122CE265D76}"/>
              </a:ext>
            </a:extLst>
          </p:cNvPr>
          <p:cNvSpPr txBox="1"/>
          <p:nvPr/>
        </p:nvSpPr>
        <p:spPr>
          <a:xfrm>
            <a:off x="8942599" y="749416"/>
            <a:ext cx="2413971" cy="646331"/>
          </a:xfrm>
          <a:prstGeom prst="rect">
            <a:avLst/>
          </a:prstGeom>
          <a:noFill/>
        </p:spPr>
        <p:txBody>
          <a:bodyPr wrap="square" rtlCol="0">
            <a:spAutoFit/>
          </a:bodyPr>
          <a:lstStyle/>
          <a:p>
            <a:r>
              <a:rPr lang="en-US" dirty="0">
                <a:solidFill>
                  <a:schemeClr val="bg1"/>
                </a:solidFill>
                <a:latin typeface="Poppins" pitchFamily="2" charset="77"/>
                <a:cs typeface="Poppins" pitchFamily="2" charset="77"/>
              </a:rPr>
              <a:t>HALİÇ ÜNİVERSİTESİ</a:t>
            </a:r>
          </a:p>
          <a:p>
            <a:r>
              <a:rPr lang="en-TR" dirty="0"/>
              <a:t> </a:t>
            </a:r>
          </a:p>
        </p:txBody>
      </p:sp>
      <p:sp>
        <p:nvSpPr>
          <p:cNvPr id="3" name="Metin kutusu 2">
            <a:extLst>
              <a:ext uri="{FF2B5EF4-FFF2-40B4-BE49-F238E27FC236}">
                <a16:creationId xmlns:a16="http://schemas.microsoft.com/office/drawing/2014/main" id="{2A740F25-2A0E-EFD7-6743-7CC7392D4D29}"/>
              </a:ext>
            </a:extLst>
          </p:cNvPr>
          <p:cNvSpPr txBox="1"/>
          <p:nvPr/>
        </p:nvSpPr>
        <p:spPr>
          <a:xfrm>
            <a:off x="1355224" y="2280213"/>
            <a:ext cx="9080938" cy="923330"/>
          </a:xfrm>
          <a:prstGeom prst="rect">
            <a:avLst/>
          </a:prstGeom>
          <a:noFill/>
        </p:spPr>
        <p:txBody>
          <a:bodyPr wrap="square">
            <a:spAutoFit/>
          </a:bodyPr>
          <a:lstStyle/>
          <a:p>
            <a:pPr indent="-228600"/>
            <a:r>
              <a:rPr lang="tr-TR" b="1" dirty="0">
                <a:solidFill>
                  <a:srgbClr val="0817B9"/>
                </a:solidFill>
                <a:latin typeface="Poppins" pitchFamily="2" charset="77"/>
                <a:cs typeface="Poppins" pitchFamily="2" charset="77"/>
              </a:rPr>
              <a:t>1)      Kalite güvence sistemi, kalite komisyonunun kalite güvence sistemi içerisindeki ve karar alma süreçlerindeki yeri, </a:t>
            </a:r>
          </a:p>
          <a:p>
            <a:pPr indent="-228600"/>
            <a:endParaRPr lang="tr-TR" b="1" dirty="0">
              <a:solidFill>
                <a:srgbClr val="0817B9"/>
              </a:solidFill>
              <a:latin typeface="Poppins" pitchFamily="2" charset="77"/>
              <a:cs typeface="Poppins" pitchFamily="2" charset="77"/>
            </a:endParaRPr>
          </a:p>
        </p:txBody>
      </p:sp>
      <p:sp>
        <p:nvSpPr>
          <p:cNvPr id="2" name="Metin kutusu 1">
            <a:extLst>
              <a:ext uri="{FF2B5EF4-FFF2-40B4-BE49-F238E27FC236}">
                <a16:creationId xmlns:a16="http://schemas.microsoft.com/office/drawing/2014/main" id="{376A4FB4-E8E4-43A1-8448-7EA302F8BDFC}"/>
              </a:ext>
            </a:extLst>
          </p:cNvPr>
          <p:cNvSpPr txBox="1"/>
          <p:nvPr/>
        </p:nvSpPr>
        <p:spPr>
          <a:xfrm>
            <a:off x="1355224" y="3429000"/>
            <a:ext cx="8697433" cy="1569660"/>
          </a:xfrm>
          <a:prstGeom prst="rect">
            <a:avLst/>
          </a:prstGeom>
          <a:noFill/>
        </p:spPr>
        <p:txBody>
          <a:bodyPr wrap="square" rtlCol="0">
            <a:spAutoFit/>
          </a:bodyPr>
          <a:lstStyle/>
          <a:p>
            <a:pPr algn="just"/>
            <a:r>
              <a:rPr lang="tr-TR" b="1" dirty="0" err="1">
                <a:solidFill>
                  <a:srgbClr val="0817B9"/>
                </a:solidFill>
                <a:latin typeface="Poppins" pitchFamily="2" charset="77"/>
                <a:cs typeface="Poppins" pitchFamily="2" charset="77"/>
              </a:rPr>
              <a:t>ViZYON</a:t>
            </a:r>
            <a:r>
              <a:rPr lang="tr-TR" b="1" dirty="0">
                <a:solidFill>
                  <a:srgbClr val="0817B9"/>
                </a:solidFill>
                <a:latin typeface="Poppins" pitchFamily="2" charset="77"/>
                <a:cs typeface="Poppins" pitchFamily="2" charset="77"/>
              </a:rPr>
              <a:t>; İnsan kaynakları komisyonunun vizyonu, insan kaynağını üniversitenin en önemli değeri olarak gören, çalışan memnuniyetini önceliklendiren, yenilikçi ve katılımcı insan kaynakları uygulamalarıyla yükseköğretim alanında örnek bir kurum olmak. </a:t>
            </a:r>
          </a:p>
          <a:p>
            <a:pPr algn="just"/>
            <a:endParaRPr lang="tr-TR" sz="2400" b="1" dirty="0">
              <a:solidFill>
                <a:srgbClr val="0817B9"/>
              </a:solidFill>
              <a:latin typeface="Poppins" pitchFamily="2" charset="77"/>
              <a:cs typeface="Poppins" pitchFamily="2" charset="77"/>
            </a:endParaRPr>
          </a:p>
        </p:txBody>
      </p:sp>
    </p:spTree>
    <p:extLst>
      <p:ext uri="{BB962C8B-B14F-4D97-AF65-F5344CB8AC3E}">
        <p14:creationId xmlns:p14="http://schemas.microsoft.com/office/powerpoint/2010/main" val="49487279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2CDF90-1D47-FF54-72DD-AD30E7644E9F}"/>
            </a:ext>
          </a:extLst>
        </p:cNvPr>
        <p:cNvGrpSpPr/>
        <p:nvPr/>
      </p:nvGrpSpPr>
      <p:grpSpPr>
        <a:xfrm>
          <a:off x="0" y="0"/>
          <a:ext cx="0" cy="0"/>
          <a:chOff x="0" y="0"/>
          <a:chExt cx="0" cy="0"/>
        </a:xfrm>
      </p:grpSpPr>
      <p:pic>
        <p:nvPicPr>
          <p:cNvPr id="4" name="Picture 3" descr="A blue and white frame&#10;&#10;AI-generated content may be incorrect.">
            <a:extLst>
              <a:ext uri="{FF2B5EF4-FFF2-40B4-BE49-F238E27FC236}">
                <a16:creationId xmlns:a16="http://schemas.microsoft.com/office/drawing/2014/main" id="{0FCB43BD-3C4B-0FC0-E060-64415207004B}"/>
              </a:ext>
            </a:extLst>
          </p:cNvPr>
          <p:cNvPicPr>
            <a:picLocks noChangeAspect="1"/>
          </p:cNvPicPr>
          <p:nvPr/>
        </p:nvPicPr>
        <p:blipFill>
          <a:blip r:embed="rId2"/>
          <a:stretch>
            <a:fillRect/>
          </a:stretch>
        </p:blipFill>
        <p:spPr>
          <a:xfrm>
            <a:off x="0" y="0"/>
            <a:ext cx="12192000" cy="6858000"/>
          </a:xfrm>
          <a:prstGeom prst="rect">
            <a:avLst/>
          </a:prstGeom>
        </p:spPr>
      </p:pic>
      <p:sp>
        <p:nvSpPr>
          <p:cNvPr id="7" name="TextBox 6">
            <a:extLst>
              <a:ext uri="{FF2B5EF4-FFF2-40B4-BE49-F238E27FC236}">
                <a16:creationId xmlns:a16="http://schemas.microsoft.com/office/drawing/2014/main" id="{F1F1DE63-8E53-E59A-8300-1FB355371925}"/>
              </a:ext>
            </a:extLst>
          </p:cNvPr>
          <p:cNvSpPr txBox="1"/>
          <p:nvPr/>
        </p:nvSpPr>
        <p:spPr>
          <a:xfrm>
            <a:off x="8942599" y="749416"/>
            <a:ext cx="2413971" cy="646331"/>
          </a:xfrm>
          <a:prstGeom prst="rect">
            <a:avLst/>
          </a:prstGeom>
          <a:noFill/>
        </p:spPr>
        <p:txBody>
          <a:bodyPr wrap="square" rtlCol="0">
            <a:spAutoFit/>
          </a:bodyPr>
          <a:lstStyle/>
          <a:p>
            <a:r>
              <a:rPr lang="en-US" dirty="0">
                <a:solidFill>
                  <a:schemeClr val="bg1"/>
                </a:solidFill>
                <a:latin typeface="Poppins" pitchFamily="2" charset="77"/>
                <a:cs typeface="Poppins" pitchFamily="2" charset="77"/>
              </a:rPr>
              <a:t>HALİÇ ÜNİVERSİTESİ</a:t>
            </a:r>
          </a:p>
          <a:p>
            <a:r>
              <a:rPr lang="en-TR" dirty="0"/>
              <a:t> </a:t>
            </a:r>
          </a:p>
        </p:txBody>
      </p:sp>
      <p:sp>
        <p:nvSpPr>
          <p:cNvPr id="2" name="TextBox 5">
            <a:extLst>
              <a:ext uri="{FF2B5EF4-FFF2-40B4-BE49-F238E27FC236}">
                <a16:creationId xmlns:a16="http://schemas.microsoft.com/office/drawing/2014/main" id="{F20B14B9-7145-0217-070A-43A903C95302}"/>
              </a:ext>
            </a:extLst>
          </p:cNvPr>
          <p:cNvSpPr txBox="1"/>
          <p:nvPr/>
        </p:nvSpPr>
        <p:spPr>
          <a:xfrm>
            <a:off x="1735911" y="1037061"/>
            <a:ext cx="7206688" cy="954107"/>
          </a:xfrm>
          <a:prstGeom prst="rect">
            <a:avLst/>
          </a:prstGeom>
          <a:noFill/>
        </p:spPr>
        <p:txBody>
          <a:bodyPr wrap="square" rtlCol="0">
            <a:spAutoFit/>
          </a:bodyPr>
          <a:lstStyle/>
          <a:p>
            <a:pPr algn="ctr"/>
            <a:r>
              <a:rPr lang="tr-TR" sz="2800" b="1" dirty="0">
                <a:solidFill>
                  <a:srgbClr val="0817B9"/>
                </a:solidFill>
                <a:latin typeface="Poppins" pitchFamily="2" charset="77"/>
                <a:cs typeface="Poppins" pitchFamily="2" charset="77"/>
              </a:rPr>
              <a:t>İNSAN KAYNAKLARI </a:t>
            </a:r>
            <a:r>
              <a:rPr lang="en-US" sz="2800" b="1" dirty="0">
                <a:solidFill>
                  <a:srgbClr val="0817B9"/>
                </a:solidFill>
                <a:latin typeface="Poppins" pitchFamily="2" charset="77"/>
                <a:cs typeface="Poppins" pitchFamily="2" charset="77"/>
              </a:rPr>
              <a:t>KOMİSYO</a:t>
            </a:r>
            <a:r>
              <a:rPr lang="tr-TR" sz="2800" b="1" dirty="0">
                <a:solidFill>
                  <a:srgbClr val="0817B9"/>
                </a:solidFill>
                <a:latin typeface="Poppins" pitchFamily="2" charset="77"/>
                <a:cs typeface="Poppins" pitchFamily="2" charset="77"/>
              </a:rPr>
              <a:t>NU</a:t>
            </a:r>
            <a:endParaRPr lang="en-US" sz="2800" b="1" dirty="0">
              <a:solidFill>
                <a:srgbClr val="0817B9"/>
              </a:solidFill>
              <a:latin typeface="Poppins" pitchFamily="2" charset="77"/>
              <a:cs typeface="Poppins" pitchFamily="2" charset="77"/>
            </a:endParaRPr>
          </a:p>
          <a:p>
            <a:pPr algn="ctr"/>
            <a:r>
              <a:rPr lang="en-TR" sz="2800" dirty="0"/>
              <a:t> </a:t>
            </a:r>
          </a:p>
        </p:txBody>
      </p:sp>
      <p:pic>
        <p:nvPicPr>
          <p:cNvPr id="8" name="Resim 7" descr="metin, ekran görüntüsü, yazı tipi, sayı, numara içeren bir resim&#10;&#10;Yapay zeka tarafından oluşturulmuş içerik yanlış olabilir.">
            <a:extLst>
              <a:ext uri="{FF2B5EF4-FFF2-40B4-BE49-F238E27FC236}">
                <a16:creationId xmlns:a16="http://schemas.microsoft.com/office/drawing/2014/main" id="{1D8971BA-7210-3E2E-0928-F156D80D9FC8}"/>
              </a:ext>
            </a:extLst>
          </p:cNvPr>
          <p:cNvPicPr>
            <a:picLocks noChangeAspect="1"/>
          </p:cNvPicPr>
          <p:nvPr/>
        </p:nvPicPr>
        <p:blipFill>
          <a:blip r:embed="rId3"/>
          <a:stretch>
            <a:fillRect/>
          </a:stretch>
        </p:blipFill>
        <p:spPr>
          <a:xfrm>
            <a:off x="5927012" y="1514114"/>
            <a:ext cx="3615070" cy="4859079"/>
          </a:xfrm>
          <a:prstGeom prst="rect">
            <a:avLst/>
          </a:prstGeom>
        </p:spPr>
      </p:pic>
      <p:pic>
        <p:nvPicPr>
          <p:cNvPr id="10" name="Resim 9" descr="metin, makbuz, ekran görüntüsü, paralel içeren bir resim&#10;&#10;Yapay zeka tarafından oluşturulmuş içerik yanlış olabilir.">
            <a:extLst>
              <a:ext uri="{FF2B5EF4-FFF2-40B4-BE49-F238E27FC236}">
                <a16:creationId xmlns:a16="http://schemas.microsoft.com/office/drawing/2014/main" id="{D18EDC71-6C52-20F6-E0FD-997B4214708C}"/>
              </a:ext>
            </a:extLst>
          </p:cNvPr>
          <p:cNvPicPr>
            <a:picLocks noChangeAspect="1"/>
          </p:cNvPicPr>
          <p:nvPr/>
        </p:nvPicPr>
        <p:blipFill>
          <a:blip r:embed="rId4"/>
          <a:srcRect b="7868"/>
          <a:stretch>
            <a:fillRect/>
          </a:stretch>
        </p:blipFill>
        <p:spPr>
          <a:xfrm>
            <a:off x="1845003" y="1514114"/>
            <a:ext cx="3972917" cy="4922915"/>
          </a:xfrm>
          <a:prstGeom prst="rect">
            <a:avLst/>
          </a:prstGeom>
        </p:spPr>
      </p:pic>
    </p:spTree>
    <p:extLst>
      <p:ext uri="{BB962C8B-B14F-4D97-AF65-F5344CB8AC3E}">
        <p14:creationId xmlns:p14="http://schemas.microsoft.com/office/powerpoint/2010/main" val="353495954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AC2085-C078-5FC5-B86C-547CEDBE45CC}"/>
            </a:ext>
          </a:extLst>
        </p:cNvPr>
        <p:cNvGrpSpPr/>
        <p:nvPr/>
      </p:nvGrpSpPr>
      <p:grpSpPr>
        <a:xfrm>
          <a:off x="0" y="0"/>
          <a:ext cx="0" cy="0"/>
          <a:chOff x="0" y="0"/>
          <a:chExt cx="0" cy="0"/>
        </a:xfrm>
      </p:grpSpPr>
      <p:pic>
        <p:nvPicPr>
          <p:cNvPr id="4" name="Picture 3" descr="A blue and white frame&#10;&#10;AI-generated content may be incorrect.">
            <a:extLst>
              <a:ext uri="{FF2B5EF4-FFF2-40B4-BE49-F238E27FC236}">
                <a16:creationId xmlns:a16="http://schemas.microsoft.com/office/drawing/2014/main" id="{5A3F735F-5A71-3F9D-3073-251FD47931B9}"/>
              </a:ext>
            </a:extLst>
          </p:cNvPr>
          <p:cNvPicPr>
            <a:picLocks noChangeAspect="1"/>
          </p:cNvPicPr>
          <p:nvPr/>
        </p:nvPicPr>
        <p:blipFill>
          <a:blip r:embed="rId2"/>
          <a:stretch>
            <a:fillRect/>
          </a:stretch>
        </p:blipFill>
        <p:spPr>
          <a:xfrm>
            <a:off x="0" y="0"/>
            <a:ext cx="12192000" cy="6858000"/>
          </a:xfrm>
          <a:prstGeom prst="rect">
            <a:avLst/>
          </a:prstGeom>
        </p:spPr>
      </p:pic>
      <p:sp>
        <p:nvSpPr>
          <p:cNvPr id="7" name="TextBox 6">
            <a:extLst>
              <a:ext uri="{FF2B5EF4-FFF2-40B4-BE49-F238E27FC236}">
                <a16:creationId xmlns:a16="http://schemas.microsoft.com/office/drawing/2014/main" id="{8E1593AF-0B85-7148-71FB-AA3EDEF278CC}"/>
              </a:ext>
            </a:extLst>
          </p:cNvPr>
          <p:cNvSpPr txBox="1"/>
          <p:nvPr/>
        </p:nvSpPr>
        <p:spPr>
          <a:xfrm>
            <a:off x="8942599" y="749416"/>
            <a:ext cx="2413971" cy="646331"/>
          </a:xfrm>
          <a:prstGeom prst="rect">
            <a:avLst/>
          </a:prstGeom>
          <a:noFill/>
        </p:spPr>
        <p:txBody>
          <a:bodyPr wrap="square" rtlCol="0">
            <a:spAutoFit/>
          </a:bodyPr>
          <a:lstStyle/>
          <a:p>
            <a:r>
              <a:rPr lang="en-US" dirty="0">
                <a:solidFill>
                  <a:schemeClr val="bg1"/>
                </a:solidFill>
                <a:latin typeface="Poppins" pitchFamily="2" charset="77"/>
                <a:cs typeface="Poppins" pitchFamily="2" charset="77"/>
              </a:rPr>
              <a:t>HALİÇ ÜNİVERSİTESİ</a:t>
            </a:r>
          </a:p>
          <a:p>
            <a:r>
              <a:rPr lang="en-TR" dirty="0"/>
              <a:t> </a:t>
            </a:r>
          </a:p>
        </p:txBody>
      </p:sp>
      <p:sp>
        <p:nvSpPr>
          <p:cNvPr id="3" name="Metin kutusu 2">
            <a:extLst>
              <a:ext uri="{FF2B5EF4-FFF2-40B4-BE49-F238E27FC236}">
                <a16:creationId xmlns:a16="http://schemas.microsoft.com/office/drawing/2014/main" id="{4AA890A5-C369-5EBF-A049-51199DD9365F}"/>
              </a:ext>
            </a:extLst>
          </p:cNvPr>
          <p:cNvSpPr txBox="1"/>
          <p:nvPr/>
        </p:nvSpPr>
        <p:spPr>
          <a:xfrm>
            <a:off x="1749863" y="2498639"/>
            <a:ext cx="9080938" cy="461665"/>
          </a:xfrm>
          <a:prstGeom prst="rect">
            <a:avLst/>
          </a:prstGeom>
          <a:noFill/>
        </p:spPr>
        <p:txBody>
          <a:bodyPr wrap="square">
            <a:spAutoFit/>
          </a:bodyPr>
          <a:lstStyle/>
          <a:p>
            <a:pPr marL="57150" indent="-285750">
              <a:buFont typeface="Wingdings" panose="05000000000000000000" pitchFamily="2" charset="2"/>
              <a:buChar char="v"/>
            </a:pPr>
            <a:r>
              <a:rPr lang="tr-TR" sz="2400" b="1" dirty="0">
                <a:solidFill>
                  <a:srgbClr val="0817B9"/>
                </a:solidFill>
                <a:latin typeface="Poppins" pitchFamily="2" charset="77"/>
                <a:cs typeface="Poppins" pitchFamily="2" charset="77"/>
              </a:rPr>
              <a:t>KREŞ HİZMETİ</a:t>
            </a:r>
          </a:p>
        </p:txBody>
      </p:sp>
      <p:sp>
        <p:nvSpPr>
          <p:cNvPr id="2" name="TextBox 5">
            <a:extLst>
              <a:ext uri="{FF2B5EF4-FFF2-40B4-BE49-F238E27FC236}">
                <a16:creationId xmlns:a16="http://schemas.microsoft.com/office/drawing/2014/main" id="{BAE0512E-2480-BB14-FF52-8F7B483F8945}"/>
              </a:ext>
            </a:extLst>
          </p:cNvPr>
          <p:cNvSpPr txBox="1"/>
          <p:nvPr/>
        </p:nvSpPr>
        <p:spPr>
          <a:xfrm>
            <a:off x="2134822" y="1407921"/>
            <a:ext cx="7206688" cy="954107"/>
          </a:xfrm>
          <a:prstGeom prst="rect">
            <a:avLst/>
          </a:prstGeom>
          <a:noFill/>
        </p:spPr>
        <p:txBody>
          <a:bodyPr wrap="square" rtlCol="0">
            <a:spAutoFit/>
          </a:bodyPr>
          <a:lstStyle/>
          <a:p>
            <a:pPr algn="ctr"/>
            <a:r>
              <a:rPr lang="tr-TR" sz="2800" b="1" dirty="0">
                <a:solidFill>
                  <a:srgbClr val="0817B9"/>
                </a:solidFill>
                <a:latin typeface="Poppins" pitchFamily="2" charset="77"/>
                <a:cs typeface="Poppins" pitchFamily="2" charset="77"/>
              </a:rPr>
              <a:t>İNSAN KAYNAKLARI </a:t>
            </a:r>
            <a:r>
              <a:rPr lang="en-US" sz="2800" b="1" dirty="0">
                <a:solidFill>
                  <a:srgbClr val="0817B9"/>
                </a:solidFill>
                <a:latin typeface="Poppins" pitchFamily="2" charset="77"/>
                <a:cs typeface="Poppins" pitchFamily="2" charset="77"/>
              </a:rPr>
              <a:t>KOMİSYO</a:t>
            </a:r>
            <a:r>
              <a:rPr lang="tr-TR" sz="2800" b="1" dirty="0">
                <a:solidFill>
                  <a:srgbClr val="0817B9"/>
                </a:solidFill>
                <a:latin typeface="Poppins" pitchFamily="2" charset="77"/>
                <a:cs typeface="Poppins" pitchFamily="2" charset="77"/>
              </a:rPr>
              <a:t>NU</a:t>
            </a:r>
            <a:endParaRPr lang="en-US" sz="2800" b="1" dirty="0">
              <a:solidFill>
                <a:srgbClr val="0817B9"/>
              </a:solidFill>
              <a:latin typeface="Poppins" pitchFamily="2" charset="77"/>
              <a:cs typeface="Poppins" pitchFamily="2" charset="77"/>
            </a:endParaRPr>
          </a:p>
          <a:p>
            <a:pPr algn="ctr"/>
            <a:r>
              <a:rPr lang="en-TR" sz="2800" dirty="0"/>
              <a:t> </a:t>
            </a:r>
          </a:p>
        </p:txBody>
      </p:sp>
      <p:sp>
        <p:nvSpPr>
          <p:cNvPr id="5" name="Metin kutusu 4">
            <a:extLst>
              <a:ext uri="{FF2B5EF4-FFF2-40B4-BE49-F238E27FC236}">
                <a16:creationId xmlns:a16="http://schemas.microsoft.com/office/drawing/2014/main" id="{10D4E26D-D9FF-160B-BA45-EC115F66C6F0}"/>
              </a:ext>
            </a:extLst>
          </p:cNvPr>
          <p:cNvSpPr txBox="1"/>
          <p:nvPr/>
        </p:nvSpPr>
        <p:spPr>
          <a:xfrm>
            <a:off x="1356458" y="3464920"/>
            <a:ext cx="9080938" cy="2308324"/>
          </a:xfrm>
          <a:prstGeom prst="rect">
            <a:avLst/>
          </a:prstGeom>
          <a:noFill/>
        </p:spPr>
        <p:txBody>
          <a:bodyPr wrap="square" rtlCol="0">
            <a:spAutoFit/>
          </a:bodyPr>
          <a:lstStyle/>
          <a:p>
            <a:pPr marL="285750" indent="-285750" algn="just">
              <a:buFont typeface="Wingdings" panose="05000000000000000000" pitchFamily="2" charset="2"/>
              <a:buChar char="§"/>
            </a:pPr>
            <a:r>
              <a:rPr lang="tr-TR" b="1" dirty="0">
                <a:solidFill>
                  <a:srgbClr val="0817B9"/>
                </a:solidFill>
                <a:latin typeface="Poppins" pitchFamily="2" charset="77"/>
                <a:cs typeface="Poppins" pitchFamily="2" charset="77"/>
              </a:rPr>
              <a:t>Akademik ve idari kadın personelin okul çağına henüz gelmemiş çocukları için «KREŞ» kurulması adına fizibilite çalışmaları başlatıldı.</a:t>
            </a:r>
          </a:p>
          <a:p>
            <a:pPr marL="285750" indent="-285750" algn="just">
              <a:buFont typeface="Wingdings" panose="05000000000000000000" pitchFamily="2" charset="2"/>
              <a:buChar char="§"/>
            </a:pPr>
            <a:endParaRPr lang="tr-TR" b="1" dirty="0">
              <a:solidFill>
                <a:srgbClr val="0817B9"/>
              </a:solidFill>
              <a:latin typeface="Poppins" pitchFamily="2" charset="77"/>
              <a:cs typeface="Poppins" pitchFamily="2" charset="77"/>
            </a:endParaRPr>
          </a:p>
          <a:p>
            <a:pPr marL="285750" indent="-285750" algn="just">
              <a:buFont typeface="Wingdings" panose="05000000000000000000" pitchFamily="2" charset="2"/>
              <a:buChar char="§"/>
            </a:pPr>
            <a:r>
              <a:rPr lang="tr-TR" b="1" dirty="0">
                <a:solidFill>
                  <a:srgbClr val="0817B9"/>
                </a:solidFill>
                <a:latin typeface="Poppins" pitchFamily="2" charset="77"/>
                <a:cs typeface="Poppins" pitchFamily="2" charset="77"/>
              </a:rPr>
              <a:t>Rektörlük binası B2 katta bulunan alan bu hizmet için rezerve edildi.</a:t>
            </a:r>
          </a:p>
          <a:p>
            <a:pPr marL="285750" indent="-285750" algn="just">
              <a:buFont typeface="Wingdings" panose="05000000000000000000" pitchFamily="2" charset="2"/>
              <a:buChar char="§"/>
            </a:pPr>
            <a:endParaRPr lang="tr-TR" b="1" dirty="0">
              <a:solidFill>
                <a:srgbClr val="0817B9"/>
              </a:solidFill>
              <a:latin typeface="Poppins" pitchFamily="2" charset="77"/>
              <a:cs typeface="Poppins" pitchFamily="2" charset="77"/>
            </a:endParaRPr>
          </a:p>
          <a:p>
            <a:pPr marL="285750" indent="-285750" algn="just">
              <a:buFont typeface="Wingdings" panose="05000000000000000000" pitchFamily="2" charset="2"/>
              <a:buChar char="§"/>
            </a:pPr>
            <a:r>
              <a:rPr lang="tr-TR" b="1" dirty="0">
                <a:solidFill>
                  <a:srgbClr val="0817B9"/>
                </a:solidFill>
                <a:latin typeface="Poppins" pitchFamily="2" charset="77"/>
                <a:cs typeface="Poppins" pitchFamily="2" charset="77"/>
              </a:rPr>
              <a:t>Üst yönetimin onayı doğrultusunda hizmet alımı veya üniversitemiz tarafından işletilmesi adına rapor hazırlanarak, Rektörlük Makamı ve Mütevelli Heyeti sunuldu.</a:t>
            </a:r>
          </a:p>
        </p:txBody>
      </p:sp>
    </p:spTree>
    <p:extLst>
      <p:ext uri="{BB962C8B-B14F-4D97-AF65-F5344CB8AC3E}">
        <p14:creationId xmlns:p14="http://schemas.microsoft.com/office/powerpoint/2010/main" val="197634371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BBD800-655F-DB81-D53C-A6440B4024A2}"/>
            </a:ext>
          </a:extLst>
        </p:cNvPr>
        <p:cNvGrpSpPr/>
        <p:nvPr/>
      </p:nvGrpSpPr>
      <p:grpSpPr>
        <a:xfrm>
          <a:off x="0" y="0"/>
          <a:ext cx="0" cy="0"/>
          <a:chOff x="0" y="0"/>
          <a:chExt cx="0" cy="0"/>
        </a:xfrm>
      </p:grpSpPr>
      <p:pic>
        <p:nvPicPr>
          <p:cNvPr id="4" name="Picture 3" descr="A blue and white frame&#10;&#10;AI-generated content may be incorrect.">
            <a:extLst>
              <a:ext uri="{FF2B5EF4-FFF2-40B4-BE49-F238E27FC236}">
                <a16:creationId xmlns:a16="http://schemas.microsoft.com/office/drawing/2014/main" id="{E204B244-6AC2-0D7C-E744-709B2151FE91}"/>
              </a:ext>
            </a:extLst>
          </p:cNvPr>
          <p:cNvPicPr>
            <a:picLocks noChangeAspect="1"/>
          </p:cNvPicPr>
          <p:nvPr/>
        </p:nvPicPr>
        <p:blipFill>
          <a:blip r:embed="rId2"/>
          <a:stretch>
            <a:fillRect/>
          </a:stretch>
        </p:blipFill>
        <p:spPr>
          <a:xfrm>
            <a:off x="0" y="0"/>
            <a:ext cx="12192000" cy="6858000"/>
          </a:xfrm>
          <a:prstGeom prst="rect">
            <a:avLst/>
          </a:prstGeom>
        </p:spPr>
      </p:pic>
      <p:sp>
        <p:nvSpPr>
          <p:cNvPr id="7" name="TextBox 6">
            <a:extLst>
              <a:ext uri="{FF2B5EF4-FFF2-40B4-BE49-F238E27FC236}">
                <a16:creationId xmlns:a16="http://schemas.microsoft.com/office/drawing/2014/main" id="{390F36D2-603C-8F9A-E0B4-385C413BE182}"/>
              </a:ext>
            </a:extLst>
          </p:cNvPr>
          <p:cNvSpPr txBox="1"/>
          <p:nvPr/>
        </p:nvSpPr>
        <p:spPr>
          <a:xfrm>
            <a:off x="8942599" y="749416"/>
            <a:ext cx="2413971" cy="646331"/>
          </a:xfrm>
          <a:prstGeom prst="rect">
            <a:avLst/>
          </a:prstGeom>
          <a:noFill/>
        </p:spPr>
        <p:txBody>
          <a:bodyPr wrap="square" rtlCol="0">
            <a:spAutoFit/>
          </a:bodyPr>
          <a:lstStyle/>
          <a:p>
            <a:r>
              <a:rPr lang="en-US" dirty="0">
                <a:solidFill>
                  <a:schemeClr val="bg1"/>
                </a:solidFill>
                <a:latin typeface="Poppins" pitchFamily="2" charset="77"/>
                <a:cs typeface="Poppins" pitchFamily="2" charset="77"/>
              </a:rPr>
              <a:t>HALİÇ ÜNİVERSİTESİ</a:t>
            </a:r>
          </a:p>
          <a:p>
            <a:r>
              <a:rPr lang="en-TR" dirty="0"/>
              <a:t> </a:t>
            </a:r>
          </a:p>
        </p:txBody>
      </p:sp>
      <p:pic>
        <p:nvPicPr>
          <p:cNvPr id="3" name="Resim 2" descr="dış mekan, gökyüzü, karışık kullanım, bitki içeren bir resim&#10;&#10;Yapay zeka tarafından oluşturulmuş içerik yanlış olabilir.">
            <a:extLst>
              <a:ext uri="{FF2B5EF4-FFF2-40B4-BE49-F238E27FC236}">
                <a16:creationId xmlns:a16="http://schemas.microsoft.com/office/drawing/2014/main" id="{D4929600-FD6B-9CE4-D636-2B9B5E4E7A49}"/>
              </a:ext>
            </a:extLst>
          </p:cNvPr>
          <p:cNvPicPr>
            <a:picLocks noChangeAspect="1"/>
          </p:cNvPicPr>
          <p:nvPr/>
        </p:nvPicPr>
        <p:blipFill>
          <a:blip r:embed="rId3"/>
          <a:stretch>
            <a:fillRect/>
          </a:stretch>
        </p:blipFill>
        <p:spPr>
          <a:xfrm>
            <a:off x="2222205" y="1091863"/>
            <a:ext cx="5167424" cy="3869687"/>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20899667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59708D-14C1-4F78-C6C4-B6AAAFE9B645}"/>
            </a:ext>
          </a:extLst>
        </p:cNvPr>
        <p:cNvGrpSpPr/>
        <p:nvPr/>
      </p:nvGrpSpPr>
      <p:grpSpPr>
        <a:xfrm>
          <a:off x="0" y="0"/>
          <a:ext cx="0" cy="0"/>
          <a:chOff x="0" y="0"/>
          <a:chExt cx="0" cy="0"/>
        </a:xfrm>
      </p:grpSpPr>
      <p:pic>
        <p:nvPicPr>
          <p:cNvPr id="4" name="Picture 3" descr="A blue and white frame&#10;&#10;AI-generated content may be incorrect.">
            <a:extLst>
              <a:ext uri="{FF2B5EF4-FFF2-40B4-BE49-F238E27FC236}">
                <a16:creationId xmlns:a16="http://schemas.microsoft.com/office/drawing/2014/main" id="{224B2251-0ABA-68B3-99C6-8572008D8B5B}"/>
              </a:ext>
            </a:extLst>
          </p:cNvPr>
          <p:cNvPicPr>
            <a:picLocks noChangeAspect="1"/>
          </p:cNvPicPr>
          <p:nvPr/>
        </p:nvPicPr>
        <p:blipFill>
          <a:blip r:embed="rId2"/>
          <a:stretch>
            <a:fillRect/>
          </a:stretch>
        </p:blipFill>
        <p:spPr>
          <a:xfrm>
            <a:off x="0" y="0"/>
            <a:ext cx="12192000" cy="6858000"/>
          </a:xfrm>
          <a:prstGeom prst="rect">
            <a:avLst/>
          </a:prstGeom>
        </p:spPr>
      </p:pic>
      <p:sp>
        <p:nvSpPr>
          <p:cNvPr id="6" name="TextBox 5">
            <a:extLst>
              <a:ext uri="{FF2B5EF4-FFF2-40B4-BE49-F238E27FC236}">
                <a16:creationId xmlns:a16="http://schemas.microsoft.com/office/drawing/2014/main" id="{C2D473A9-DB80-89FC-5545-3E83B0D9A032}"/>
              </a:ext>
            </a:extLst>
          </p:cNvPr>
          <p:cNvSpPr txBox="1"/>
          <p:nvPr/>
        </p:nvSpPr>
        <p:spPr>
          <a:xfrm>
            <a:off x="2042415" y="1395747"/>
            <a:ext cx="7206688" cy="1384995"/>
          </a:xfrm>
          <a:prstGeom prst="rect">
            <a:avLst/>
          </a:prstGeom>
          <a:noFill/>
        </p:spPr>
        <p:txBody>
          <a:bodyPr wrap="square" rtlCol="0">
            <a:spAutoFit/>
          </a:bodyPr>
          <a:lstStyle/>
          <a:p>
            <a:pPr algn="ctr"/>
            <a:r>
              <a:rPr lang="tr-TR" sz="2800" b="1" dirty="0">
                <a:solidFill>
                  <a:srgbClr val="0817B9"/>
                </a:solidFill>
                <a:latin typeface="Poppins" pitchFamily="2" charset="77"/>
                <a:cs typeface="Poppins" pitchFamily="2" charset="77"/>
              </a:rPr>
              <a:t>İNSAN KAYNAKLARI </a:t>
            </a:r>
            <a:r>
              <a:rPr lang="en-US" sz="2800" b="1" dirty="0">
                <a:solidFill>
                  <a:srgbClr val="0817B9"/>
                </a:solidFill>
                <a:latin typeface="Poppins" pitchFamily="2" charset="77"/>
                <a:cs typeface="Poppins" pitchFamily="2" charset="77"/>
              </a:rPr>
              <a:t>KOMİSYO</a:t>
            </a:r>
            <a:r>
              <a:rPr lang="tr-TR" sz="2800" b="1" dirty="0">
                <a:solidFill>
                  <a:srgbClr val="0817B9"/>
                </a:solidFill>
                <a:latin typeface="Poppins" pitchFamily="2" charset="77"/>
                <a:cs typeface="Poppins" pitchFamily="2" charset="77"/>
              </a:rPr>
              <a:t>NU</a:t>
            </a:r>
            <a:endParaRPr lang="en-US" sz="2800" b="1" dirty="0">
              <a:solidFill>
                <a:srgbClr val="0817B9"/>
              </a:solidFill>
              <a:latin typeface="Poppins" pitchFamily="2" charset="77"/>
              <a:cs typeface="Poppins" pitchFamily="2" charset="77"/>
            </a:endParaRPr>
          </a:p>
          <a:p>
            <a:pPr algn="ctr"/>
            <a:endParaRPr lang="en-US" sz="2800" b="1" dirty="0">
              <a:solidFill>
                <a:srgbClr val="0817B9"/>
              </a:solidFill>
              <a:latin typeface="Poppins" pitchFamily="2" charset="77"/>
              <a:cs typeface="Poppins" pitchFamily="2" charset="77"/>
            </a:endParaRPr>
          </a:p>
          <a:p>
            <a:pPr algn="ctr"/>
            <a:r>
              <a:rPr lang="en-TR" sz="2800" dirty="0"/>
              <a:t> </a:t>
            </a:r>
          </a:p>
        </p:txBody>
      </p:sp>
      <p:sp>
        <p:nvSpPr>
          <p:cNvPr id="7" name="TextBox 6">
            <a:extLst>
              <a:ext uri="{FF2B5EF4-FFF2-40B4-BE49-F238E27FC236}">
                <a16:creationId xmlns:a16="http://schemas.microsoft.com/office/drawing/2014/main" id="{DF24E334-4B3E-3FC6-4636-7811A0BEEF2D}"/>
              </a:ext>
            </a:extLst>
          </p:cNvPr>
          <p:cNvSpPr txBox="1"/>
          <p:nvPr/>
        </p:nvSpPr>
        <p:spPr>
          <a:xfrm>
            <a:off x="8942599" y="749416"/>
            <a:ext cx="2413971" cy="646331"/>
          </a:xfrm>
          <a:prstGeom prst="rect">
            <a:avLst/>
          </a:prstGeom>
          <a:noFill/>
        </p:spPr>
        <p:txBody>
          <a:bodyPr wrap="square" rtlCol="0">
            <a:spAutoFit/>
          </a:bodyPr>
          <a:lstStyle/>
          <a:p>
            <a:r>
              <a:rPr lang="en-US" dirty="0">
                <a:solidFill>
                  <a:schemeClr val="bg1"/>
                </a:solidFill>
                <a:latin typeface="Poppins" pitchFamily="2" charset="77"/>
                <a:cs typeface="Poppins" pitchFamily="2" charset="77"/>
              </a:rPr>
              <a:t>HALİÇ ÜNİVERSİTESİ</a:t>
            </a:r>
          </a:p>
          <a:p>
            <a:r>
              <a:rPr lang="en-TR" dirty="0"/>
              <a:t> </a:t>
            </a:r>
          </a:p>
        </p:txBody>
      </p:sp>
      <p:sp>
        <p:nvSpPr>
          <p:cNvPr id="3" name="Metin kutusu 2">
            <a:extLst>
              <a:ext uri="{FF2B5EF4-FFF2-40B4-BE49-F238E27FC236}">
                <a16:creationId xmlns:a16="http://schemas.microsoft.com/office/drawing/2014/main" id="{289B91AF-CD39-B64E-219F-93316418C46F}"/>
              </a:ext>
            </a:extLst>
          </p:cNvPr>
          <p:cNvSpPr txBox="1"/>
          <p:nvPr/>
        </p:nvSpPr>
        <p:spPr>
          <a:xfrm>
            <a:off x="1355224" y="2280213"/>
            <a:ext cx="9080938" cy="923330"/>
          </a:xfrm>
          <a:prstGeom prst="rect">
            <a:avLst/>
          </a:prstGeom>
          <a:noFill/>
        </p:spPr>
        <p:txBody>
          <a:bodyPr wrap="square">
            <a:spAutoFit/>
          </a:bodyPr>
          <a:lstStyle/>
          <a:p>
            <a:pPr indent="-228600"/>
            <a:r>
              <a:rPr lang="tr-TR" b="1" dirty="0">
                <a:solidFill>
                  <a:srgbClr val="0817B9"/>
                </a:solidFill>
                <a:latin typeface="Poppins" pitchFamily="2" charset="77"/>
                <a:cs typeface="Poppins" pitchFamily="2" charset="77"/>
              </a:rPr>
              <a:t>1)      Kalite güvence sistemi, kalite komisyonunun kalite güvence sistemi içerisindeki ve karar alma süreçlerindeki yeri, </a:t>
            </a:r>
          </a:p>
          <a:p>
            <a:pPr indent="-228600"/>
            <a:endParaRPr lang="tr-TR" b="1" dirty="0">
              <a:solidFill>
                <a:srgbClr val="0817B9"/>
              </a:solidFill>
              <a:latin typeface="Poppins" pitchFamily="2" charset="77"/>
              <a:cs typeface="Poppins" pitchFamily="2" charset="77"/>
            </a:endParaRPr>
          </a:p>
        </p:txBody>
      </p:sp>
      <p:sp>
        <p:nvSpPr>
          <p:cNvPr id="2" name="Metin kutusu 1">
            <a:extLst>
              <a:ext uri="{FF2B5EF4-FFF2-40B4-BE49-F238E27FC236}">
                <a16:creationId xmlns:a16="http://schemas.microsoft.com/office/drawing/2014/main" id="{186AC578-410A-956C-09B8-4ED237BEC548}"/>
              </a:ext>
            </a:extLst>
          </p:cNvPr>
          <p:cNvSpPr txBox="1"/>
          <p:nvPr/>
        </p:nvSpPr>
        <p:spPr>
          <a:xfrm>
            <a:off x="1355224" y="3429000"/>
            <a:ext cx="8697433" cy="2031325"/>
          </a:xfrm>
          <a:prstGeom prst="rect">
            <a:avLst/>
          </a:prstGeom>
          <a:noFill/>
        </p:spPr>
        <p:txBody>
          <a:bodyPr wrap="square" rtlCol="0">
            <a:spAutoFit/>
          </a:bodyPr>
          <a:lstStyle/>
          <a:p>
            <a:pPr algn="just"/>
            <a:r>
              <a:rPr lang="tr-TR" b="1" dirty="0">
                <a:solidFill>
                  <a:srgbClr val="0817B9"/>
                </a:solidFill>
                <a:latin typeface="Poppins" pitchFamily="2" charset="77"/>
                <a:cs typeface="Poppins" pitchFamily="2" charset="77"/>
              </a:rPr>
              <a:t>Amaç ve Kapsam; Haliç Üniversitesinin misyonu ve vizyonu doğrultusunda etkili ve verimli bir insan kaynakları yönetimi sağlamaktır. Üniversitenin akademik ve idari personeline yönelik insan kaynakları politikalarının geliştirilmesi, uygulanması ve sürekli iyileştirilmesi amacıyla kurulmuştur. Komisyon, üniversitenin stratejik hedefleriyle uyumlu bir insan kaynakları yönetimi anlayışını benimseyerek; liyakat, eşitlik, şeffaflık ve sürdürülebilirlik ilkeleri doğrultusunda çalışmalar yürütür.</a:t>
            </a:r>
          </a:p>
        </p:txBody>
      </p:sp>
    </p:spTree>
    <p:extLst>
      <p:ext uri="{BB962C8B-B14F-4D97-AF65-F5344CB8AC3E}">
        <p14:creationId xmlns:p14="http://schemas.microsoft.com/office/powerpoint/2010/main" val="209673112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3F5C71-1ED8-5EB3-9E85-99E9174D3BF9}"/>
            </a:ext>
          </a:extLst>
        </p:cNvPr>
        <p:cNvGrpSpPr/>
        <p:nvPr/>
      </p:nvGrpSpPr>
      <p:grpSpPr>
        <a:xfrm>
          <a:off x="0" y="0"/>
          <a:ext cx="0" cy="0"/>
          <a:chOff x="0" y="0"/>
          <a:chExt cx="0" cy="0"/>
        </a:xfrm>
      </p:grpSpPr>
      <p:pic>
        <p:nvPicPr>
          <p:cNvPr id="4" name="Picture 3" descr="A blue and white frame&#10;&#10;AI-generated content may be incorrect.">
            <a:extLst>
              <a:ext uri="{FF2B5EF4-FFF2-40B4-BE49-F238E27FC236}">
                <a16:creationId xmlns:a16="http://schemas.microsoft.com/office/drawing/2014/main" id="{DB8905F2-BFED-0BAB-9E1E-BA476CB6B892}"/>
              </a:ext>
            </a:extLst>
          </p:cNvPr>
          <p:cNvPicPr>
            <a:picLocks noChangeAspect="1"/>
          </p:cNvPicPr>
          <p:nvPr/>
        </p:nvPicPr>
        <p:blipFill>
          <a:blip r:embed="rId2"/>
          <a:stretch>
            <a:fillRect/>
          </a:stretch>
        </p:blipFill>
        <p:spPr>
          <a:xfrm>
            <a:off x="0" y="0"/>
            <a:ext cx="12192000" cy="6858000"/>
          </a:xfrm>
          <a:prstGeom prst="rect">
            <a:avLst/>
          </a:prstGeom>
        </p:spPr>
      </p:pic>
      <p:sp>
        <p:nvSpPr>
          <p:cNvPr id="6" name="TextBox 5">
            <a:extLst>
              <a:ext uri="{FF2B5EF4-FFF2-40B4-BE49-F238E27FC236}">
                <a16:creationId xmlns:a16="http://schemas.microsoft.com/office/drawing/2014/main" id="{2A1C98CD-5B0E-B30B-B316-84F391D93AF5}"/>
              </a:ext>
            </a:extLst>
          </p:cNvPr>
          <p:cNvSpPr txBox="1"/>
          <p:nvPr/>
        </p:nvSpPr>
        <p:spPr>
          <a:xfrm>
            <a:off x="2042415" y="1395747"/>
            <a:ext cx="7206688" cy="1384995"/>
          </a:xfrm>
          <a:prstGeom prst="rect">
            <a:avLst/>
          </a:prstGeom>
          <a:noFill/>
        </p:spPr>
        <p:txBody>
          <a:bodyPr wrap="square" rtlCol="0">
            <a:spAutoFit/>
          </a:bodyPr>
          <a:lstStyle/>
          <a:p>
            <a:pPr algn="ctr"/>
            <a:r>
              <a:rPr lang="tr-TR" sz="2800" b="1" dirty="0">
                <a:solidFill>
                  <a:srgbClr val="0817B9"/>
                </a:solidFill>
                <a:latin typeface="Poppins" pitchFamily="2" charset="77"/>
                <a:cs typeface="Poppins" pitchFamily="2" charset="77"/>
              </a:rPr>
              <a:t>İNSAN KAYNAKLARI </a:t>
            </a:r>
            <a:r>
              <a:rPr lang="en-US" sz="2800" b="1" dirty="0">
                <a:solidFill>
                  <a:srgbClr val="0817B9"/>
                </a:solidFill>
                <a:latin typeface="Poppins" pitchFamily="2" charset="77"/>
                <a:cs typeface="Poppins" pitchFamily="2" charset="77"/>
              </a:rPr>
              <a:t>KOMİSYO</a:t>
            </a:r>
            <a:r>
              <a:rPr lang="tr-TR" sz="2800" b="1" dirty="0">
                <a:solidFill>
                  <a:srgbClr val="0817B9"/>
                </a:solidFill>
                <a:latin typeface="Poppins" pitchFamily="2" charset="77"/>
                <a:cs typeface="Poppins" pitchFamily="2" charset="77"/>
              </a:rPr>
              <a:t>NU</a:t>
            </a:r>
            <a:endParaRPr lang="en-US" sz="2800" b="1" dirty="0">
              <a:solidFill>
                <a:srgbClr val="0817B9"/>
              </a:solidFill>
              <a:latin typeface="Poppins" pitchFamily="2" charset="77"/>
              <a:cs typeface="Poppins" pitchFamily="2" charset="77"/>
            </a:endParaRPr>
          </a:p>
          <a:p>
            <a:pPr algn="ctr"/>
            <a:endParaRPr lang="en-US" sz="2800" b="1" dirty="0">
              <a:solidFill>
                <a:srgbClr val="0817B9"/>
              </a:solidFill>
              <a:latin typeface="Poppins" pitchFamily="2" charset="77"/>
              <a:cs typeface="Poppins" pitchFamily="2" charset="77"/>
            </a:endParaRPr>
          </a:p>
          <a:p>
            <a:pPr algn="ctr"/>
            <a:r>
              <a:rPr lang="en-TR" sz="2800" dirty="0"/>
              <a:t> </a:t>
            </a:r>
          </a:p>
        </p:txBody>
      </p:sp>
      <p:sp>
        <p:nvSpPr>
          <p:cNvPr id="7" name="TextBox 6">
            <a:extLst>
              <a:ext uri="{FF2B5EF4-FFF2-40B4-BE49-F238E27FC236}">
                <a16:creationId xmlns:a16="http://schemas.microsoft.com/office/drawing/2014/main" id="{2EF62656-3DE9-BD60-EBF0-F0558CEEF45E}"/>
              </a:ext>
            </a:extLst>
          </p:cNvPr>
          <p:cNvSpPr txBox="1"/>
          <p:nvPr/>
        </p:nvSpPr>
        <p:spPr>
          <a:xfrm>
            <a:off x="8942599" y="749416"/>
            <a:ext cx="2413971" cy="646331"/>
          </a:xfrm>
          <a:prstGeom prst="rect">
            <a:avLst/>
          </a:prstGeom>
          <a:noFill/>
        </p:spPr>
        <p:txBody>
          <a:bodyPr wrap="square" rtlCol="0">
            <a:spAutoFit/>
          </a:bodyPr>
          <a:lstStyle/>
          <a:p>
            <a:r>
              <a:rPr lang="en-US" dirty="0">
                <a:solidFill>
                  <a:schemeClr val="bg1"/>
                </a:solidFill>
                <a:latin typeface="Poppins" pitchFamily="2" charset="77"/>
                <a:cs typeface="Poppins" pitchFamily="2" charset="77"/>
              </a:rPr>
              <a:t>HALİÇ ÜNİVERSİTESİ</a:t>
            </a:r>
          </a:p>
          <a:p>
            <a:r>
              <a:rPr lang="en-TR" dirty="0"/>
              <a:t> </a:t>
            </a:r>
          </a:p>
        </p:txBody>
      </p:sp>
      <p:sp>
        <p:nvSpPr>
          <p:cNvPr id="3" name="Metin kutusu 2">
            <a:extLst>
              <a:ext uri="{FF2B5EF4-FFF2-40B4-BE49-F238E27FC236}">
                <a16:creationId xmlns:a16="http://schemas.microsoft.com/office/drawing/2014/main" id="{22839F0C-BE04-58C7-F1CB-CF189DE13B51}"/>
              </a:ext>
            </a:extLst>
          </p:cNvPr>
          <p:cNvSpPr txBox="1"/>
          <p:nvPr/>
        </p:nvSpPr>
        <p:spPr>
          <a:xfrm>
            <a:off x="1706098" y="2145163"/>
            <a:ext cx="9080938" cy="646331"/>
          </a:xfrm>
          <a:prstGeom prst="rect">
            <a:avLst/>
          </a:prstGeom>
          <a:noFill/>
        </p:spPr>
        <p:txBody>
          <a:bodyPr wrap="square">
            <a:spAutoFit/>
          </a:bodyPr>
          <a:lstStyle/>
          <a:p>
            <a:pPr marL="57150" indent="-285750">
              <a:buFont typeface="Wingdings" panose="05000000000000000000" pitchFamily="2" charset="2"/>
              <a:buChar char="v"/>
            </a:pPr>
            <a:r>
              <a:rPr lang="tr-TR" b="1" u="sng" dirty="0">
                <a:solidFill>
                  <a:srgbClr val="0817B9"/>
                </a:solidFill>
                <a:effectLst>
                  <a:outerShdw blurRad="38100" dist="38100" dir="2700000" algn="tl">
                    <a:srgbClr val="000000">
                      <a:alpha val="43137"/>
                    </a:srgbClr>
                  </a:outerShdw>
                </a:effectLst>
                <a:latin typeface="Poppins" pitchFamily="2" charset="77"/>
                <a:cs typeface="Poppins" pitchFamily="2" charset="77"/>
              </a:rPr>
              <a:t>İnsan Kaynakları Komisyonu Görev ve Sorumlulukları</a:t>
            </a:r>
          </a:p>
          <a:p>
            <a:pPr indent="-228600"/>
            <a:endParaRPr lang="tr-TR" b="1" dirty="0">
              <a:solidFill>
                <a:srgbClr val="0817B9"/>
              </a:solidFill>
              <a:latin typeface="Poppins" pitchFamily="2" charset="77"/>
              <a:cs typeface="Poppins" pitchFamily="2" charset="77"/>
            </a:endParaRPr>
          </a:p>
        </p:txBody>
      </p:sp>
      <p:sp>
        <p:nvSpPr>
          <p:cNvPr id="5" name="Metin kutusu 4">
            <a:extLst>
              <a:ext uri="{FF2B5EF4-FFF2-40B4-BE49-F238E27FC236}">
                <a16:creationId xmlns:a16="http://schemas.microsoft.com/office/drawing/2014/main" id="{B444F034-2AF9-155D-D3E2-A240CC089D0F}"/>
              </a:ext>
            </a:extLst>
          </p:cNvPr>
          <p:cNvSpPr txBox="1"/>
          <p:nvPr/>
        </p:nvSpPr>
        <p:spPr>
          <a:xfrm>
            <a:off x="843772" y="2791494"/>
            <a:ext cx="10022702" cy="3416320"/>
          </a:xfrm>
          <a:prstGeom prst="rect">
            <a:avLst/>
          </a:prstGeom>
          <a:noFill/>
        </p:spPr>
        <p:txBody>
          <a:bodyPr wrap="square" rtlCol="0">
            <a:spAutoFit/>
          </a:bodyPr>
          <a:lstStyle/>
          <a:p>
            <a:pPr marL="285750" lvl="0" indent="-285750" algn="just">
              <a:buFont typeface="Arial" panose="020B0604020202020204" pitchFamily="34" charset="0"/>
              <a:buChar char="•"/>
            </a:pPr>
            <a:r>
              <a:rPr lang="tr-TR" b="1" dirty="0">
                <a:solidFill>
                  <a:srgbClr val="0817B9"/>
                </a:solidFill>
                <a:latin typeface="Poppins" pitchFamily="2" charset="77"/>
                <a:cs typeface="Poppins" pitchFamily="2" charset="77"/>
              </a:rPr>
              <a:t>Üniversitenin insan kaynakları politika, strateji ve uygulamalarını değerlendirmek ve geliştirmeye yönelik öneriler sunmak,</a:t>
            </a:r>
          </a:p>
          <a:p>
            <a:pPr marL="285750" lvl="0" indent="-285750" algn="just">
              <a:buFont typeface="Arial" panose="020B0604020202020204" pitchFamily="34" charset="0"/>
              <a:buChar char="•"/>
            </a:pPr>
            <a:endParaRPr lang="tr-TR" b="1" dirty="0">
              <a:solidFill>
                <a:srgbClr val="0817B9"/>
              </a:solidFill>
              <a:latin typeface="Poppins" pitchFamily="2" charset="77"/>
              <a:cs typeface="Poppins" pitchFamily="2" charset="77"/>
            </a:endParaRPr>
          </a:p>
          <a:p>
            <a:pPr marL="285750" lvl="0" indent="-285750" algn="just">
              <a:buFont typeface="Arial" panose="020B0604020202020204" pitchFamily="34" charset="0"/>
              <a:buChar char="•"/>
            </a:pPr>
            <a:r>
              <a:rPr lang="tr-TR" b="1" dirty="0">
                <a:solidFill>
                  <a:srgbClr val="0817B9"/>
                </a:solidFill>
                <a:latin typeface="Poppins" pitchFamily="2" charset="77"/>
                <a:cs typeface="Poppins" pitchFamily="2" charset="77"/>
              </a:rPr>
              <a:t>﻿Oryantasyon, işe alım, performans yönetimi, kariyer planlama, eğitim ve </a:t>
            </a:r>
            <a:r>
              <a:rPr lang="tr-TR" b="1" dirty="0" err="1">
                <a:solidFill>
                  <a:srgbClr val="0817B9"/>
                </a:solidFill>
                <a:latin typeface="Poppins" pitchFamily="2" charset="77"/>
                <a:cs typeface="Poppins" pitchFamily="2" charset="77"/>
              </a:rPr>
              <a:t>gelişım</a:t>
            </a:r>
            <a:r>
              <a:rPr lang="tr-TR" b="1" dirty="0">
                <a:solidFill>
                  <a:srgbClr val="0817B9"/>
                </a:solidFill>
                <a:latin typeface="Poppins" pitchFamily="2" charset="77"/>
                <a:cs typeface="Poppins" pitchFamily="2" charset="77"/>
              </a:rPr>
              <a:t> süreçlerini gözden geçirerek kurumsal standartların oluşturulmasına katkı sağlamak,</a:t>
            </a:r>
          </a:p>
          <a:p>
            <a:pPr marL="285750" lvl="0" indent="-285750" algn="just">
              <a:buFont typeface="Arial" panose="020B0604020202020204" pitchFamily="34" charset="0"/>
              <a:buChar char="•"/>
            </a:pPr>
            <a:endParaRPr lang="tr-TR" b="1" dirty="0">
              <a:solidFill>
                <a:srgbClr val="0817B9"/>
              </a:solidFill>
              <a:latin typeface="Poppins" pitchFamily="2" charset="77"/>
              <a:cs typeface="Poppins" pitchFamily="2" charset="77"/>
            </a:endParaRPr>
          </a:p>
          <a:p>
            <a:pPr marL="285750" lvl="0" indent="-285750" algn="just">
              <a:buFont typeface="Arial" panose="020B0604020202020204" pitchFamily="34" charset="0"/>
              <a:buChar char="•"/>
            </a:pPr>
            <a:r>
              <a:rPr lang="tr-TR" b="1" dirty="0">
                <a:solidFill>
                  <a:srgbClr val="0817B9"/>
                </a:solidFill>
                <a:latin typeface="Poppins" pitchFamily="2" charset="77"/>
                <a:cs typeface="Poppins" pitchFamily="2" charset="77"/>
              </a:rPr>
              <a:t>﻿Kadın çalışanlara ve akademik/idari personele yönelik destekleyici sosyal uygulamaların geliştirilmesine katkı sunmak,</a:t>
            </a:r>
          </a:p>
          <a:p>
            <a:pPr marL="285750" lvl="0" indent="-285750" algn="just">
              <a:buFont typeface="Arial" panose="020B0604020202020204" pitchFamily="34" charset="0"/>
              <a:buChar char="•"/>
            </a:pPr>
            <a:endParaRPr lang="tr-TR" b="1" dirty="0">
              <a:solidFill>
                <a:srgbClr val="0817B9"/>
              </a:solidFill>
              <a:latin typeface="Poppins" pitchFamily="2" charset="77"/>
              <a:cs typeface="Poppins" pitchFamily="2" charset="77"/>
            </a:endParaRPr>
          </a:p>
          <a:p>
            <a:pPr marL="285750" lvl="0" indent="-285750" algn="just">
              <a:buFont typeface="Arial" panose="020B0604020202020204" pitchFamily="34" charset="0"/>
              <a:buChar char="•"/>
            </a:pPr>
            <a:r>
              <a:rPr lang="tr-TR" b="1" dirty="0">
                <a:solidFill>
                  <a:srgbClr val="0817B9"/>
                </a:solidFill>
                <a:latin typeface="Poppins" pitchFamily="2" charset="77"/>
                <a:cs typeface="Poppins" pitchFamily="2" charset="77"/>
              </a:rPr>
              <a:t>Ücret, yan haklar ve motivasyon artırıcı uygulamalara ilişkin öneriler hazırlamak.</a:t>
            </a:r>
          </a:p>
        </p:txBody>
      </p:sp>
    </p:spTree>
    <p:extLst>
      <p:ext uri="{BB962C8B-B14F-4D97-AF65-F5344CB8AC3E}">
        <p14:creationId xmlns:p14="http://schemas.microsoft.com/office/powerpoint/2010/main" val="357677123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610EFC-E8C8-DF47-2570-3454F3377801}"/>
            </a:ext>
          </a:extLst>
        </p:cNvPr>
        <p:cNvGrpSpPr/>
        <p:nvPr/>
      </p:nvGrpSpPr>
      <p:grpSpPr>
        <a:xfrm>
          <a:off x="0" y="0"/>
          <a:ext cx="0" cy="0"/>
          <a:chOff x="0" y="0"/>
          <a:chExt cx="0" cy="0"/>
        </a:xfrm>
      </p:grpSpPr>
      <p:pic>
        <p:nvPicPr>
          <p:cNvPr id="4" name="Picture 3" descr="A blue and white frame&#10;&#10;AI-generated content may be incorrect.">
            <a:extLst>
              <a:ext uri="{FF2B5EF4-FFF2-40B4-BE49-F238E27FC236}">
                <a16:creationId xmlns:a16="http://schemas.microsoft.com/office/drawing/2014/main" id="{407EBAC5-D43A-FCF9-FCB0-BDD8A9099251}"/>
              </a:ext>
            </a:extLst>
          </p:cNvPr>
          <p:cNvPicPr>
            <a:picLocks noChangeAspect="1"/>
          </p:cNvPicPr>
          <p:nvPr/>
        </p:nvPicPr>
        <p:blipFill>
          <a:blip r:embed="rId2"/>
          <a:stretch>
            <a:fillRect/>
          </a:stretch>
        </p:blipFill>
        <p:spPr>
          <a:xfrm>
            <a:off x="0" y="0"/>
            <a:ext cx="12192000" cy="6858000"/>
          </a:xfrm>
          <a:prstGeom prst="rect">
            <a:avLst/>
          </a:prstGeom>
        </p:spPr>
      </p:pic>
      <p:sp>
        <p:nvSpPr>
          <p:cNvPr id="6" name="TextBox 5">
            <a:extLst>
              <a:ext uri="{FF2B5EF4-FFF2-40B4-BE49-F238E27FC236}">
                <a16:creationId xmlns:a16="http://schemas.microsoft.com/office/drawing/2014/main" id="{8BF460C7-2E78-C228-6F52-F8100E34CA8F}"/>
              </a:ext>
            </a:extLst>
          </p:cNvPr>
          <p:cNvSpPr txBox="1"/>
          <p:nvPr/>
        </p:nvSpPr>
        <p:spPr>
          <a:xfrm>
            <a:off x="2042415" y="1395747"/>
            <a:ext cx="7206688" cy="1384995"/>
          </a:xfrm>
          <a:prstGeom prst="rect">
            <a:avLst/>
          </a:prstGeom>
          <a:noFill/>
        </p:spPr>
        <p:txBody>
          <a:bodyPr wrap="square" rtlCol="0">
            <a:spAutoFit/>
          </a:bodyPr>
          <a:lstStyle/>
          <a:p>
            <a:pPr algn="ctr"/>
            <a:r>
              <a:rPr lang="tr-TR" sz="2800" b="1" dirty="0">
                <a:solidFill>
                  <a:srgbClr val="0817B9"/>
                </a:solidFill>
                <a:latin typeface="Poppins" pitchFamily="2" charset="77"/>
                <a:cs typeface="Poppins" pitchFamily="2" charset="77"/>
              </a:rPr>
              <a:t>İNSAN KAYNAKLARI </a:t>
            </a:r>
            <a:r>
              <a:rPr lang="en-US" sz="2800" b="1" dirty="0">
                <a:solidFill>
                  <a:srgbClr val="0817B9"/>
                </a:solidFill>
                <a:latin typeface="Poppins" pitchFamily="2" charset="77"/>
                <a:cs typeface="Poppins" pitchFamily="2" charset="77"/>
              </a:rPr>
              <a:t>KOMİSYO</a:t>
            </a:r>
            <a:r>
              <a:rPr lang="tr-TR" sz="2800" b="1" dirty="0">
                <a:solidFill>
                  <a:srgbClr val="0817B9"/>
                </a:solidFill>
                <a:latin typeface="Poppins" pitchFamily="2" charset="77"/>
                <a:cs typeface="Poppins" pitchFamily="2" charset="77"/>
              </a:rPr>
              <a:t>NU</a:t>
            </a:r>
            <a:endParaRPr lang="en-US" sz="2800" b="1" dirty="0">
              <a:solidFill>
                <a:srgbClr val="0817B9"/>
              </a:solidFill>
              <a:latin typeface="Poppins" pitchFamily="2" charset="77"/>
              <a:cs typeface="Poppins" pitchFamily="2" charset="77"/>
            </a:endParaRPr>
          </a:p>
          <a:p>
            <a:pPr algn="ctr"/>
            <a:endParaRPr lang="en-US" sz="2800" b="1" dirty="0">
              <a:solidFill>
                <a:srgbClr val="0817B9"/>
              </a:solidFill>
              <a:latin typeface="Poppins" pitchFamily="2" charset="77"/>
              <a:cs typeface="Poppins" pitchFamily="2" charset="77"/>
            </a:endParaRPr>
          </a:p>
          <a:p>
            <a:pPr algn="ctr"/>
            <a:r>
              <a:rPr lang="en-TR" sz="2800" dirty="0"/>
              <a:t> </a:t>
            </a:r>
          </a:p>
        </p:txBody>
      </p:sp>
      <p:sp>
        <p:nvSpPr>
          <p:cNvPr id="7" name="TextBox 6">
            <a:extLst>
              <a:ext uri="{FF2B5EF4-FFF2-40B4-BE49-F238E27FC236}">
                <a16:creationId xmlns:a16="http://schemas.microsoft.com/office/drawing/2014/main" id="{398B5316-AC57-DA5D-B881-E6F0945CF087}"/>
              </a:ext>
            </a:extLst>
          </p:cNvPr>
          <p:cNvSpPr txBox="1"/>
          <p:nvPr/>
        </p:nvSpPr>
        <p:spPr>
          <a:xfrm>
            <a:off x="8942599" y="749416"/>
            <a:ext cx="2413971" cy="646331"/>
          </a:xfrm>
          <a:prstGeom prst="rect">
            <a:avLst/>
          </a:prstGeom>
          <a:noFill/>
        </p:spPr>
        <p:txBody>
          <a:bodyPr wrap="square" rtlCol="0">
            <a:spAutoFit/>
          </a:bodyPr>
          <a:lstStyle/>
          <a:p>
            <a:r>
              <a:rPr lang="en-US" dirty="0">
                <a:solidFill>
                  <a:schemeClr val="bg1"/>
                </a:solidFill>
                <a:latin typeface="Poppins" pitchFamily="2" charset="77"/>
                <a:cs typeface="Poppins" pitchFamily="2" charset="77"/>
              </a:rPr>
              <a:t>HALİÇ ÜNİVERSİTESİ</a:t>
            </a:r>
          </a:p>
          <a:p>
            <a:r>
              <a:rPr lang="en-TR" dirty="0"/>
              <a:t> </a:t>
            </a:r>
          </a:p>
        </p:txBody>
      </p:sp>
      <p:sp>
        <p:nvSpPr>
          <p:cNvPr id="3" name="Metin kutusu 2">
            <a:extLst>
              <a:ext uri="{FF2B5EF4-FFF2-40B4-BE49-F238E27FC236}">
                <a16:creationId xmlns:a16="http://schemas.microsoft.com/office/drawing/2014/main" id="{98064F22-A3B1-083D-5A8A-9AF917BC2FAF}"/>
              </a:ext>
            </a:extLst>
          </p:cNvPr>
          <p:cNvSpPr txBox="1"/>
          <p:nvPr/>
        </p:nvSpPr>
        <p:spPr>
          <a:xfrm>
            <a:off x="1695466" y="2332757"/>
            <a:ext cx="9080938" cy="646331"/>
          </a:xfrm>
          <a:prstGeom prst="rect">
            <a:avLst/>
          </a:prstGeom>
          <a:noFill/>
        </p:spPr>
        <p:txBody>
          <a:bodyPr wrap="square">
            <a:spAutoFit/>
          </a:bodyPr>
          <a:lstStyle/>
          <a:p>
            <a:pPr marL="57150" indent="-285750">
              <a:buFont typeface="Wingdings" panose="05000000000000000000" pitchFamily="2" charset="2"/>
              <a:buChar char="v"/>
            </a:pPr>
            <a:r>
              <a:rPr lang="tr-TR" b="1" u="sng" dirty="0">
                <a:solidFill>
                  <a:srgbClr val="0817B9"/>
                </a:solidFill>
                <a:effectLst>
                  <a:outerShdw blurRad="38100" dist="38100" dir="2700000" algn="tl">
                    <a:srgbClr val="000000">
                      <a:alpha val="43137"/>
                    </a:srgbClr>
                  </a:outerShdw>
                </a:effectLst>
                <a:latin typeface="Poppins" pitchFamily="2" charset="77"/>
                <a:cs typeface="Poppins" pitchFamily="2" charset="77"/>
              </a:rPr>
              <a:t>İnsan Kaynakları Komisyonu Görev ve Sorumlulukları</a:t>
            </a:r>
          </a:p>
          <a:p>
            <a:pPr indent="-228600"/>
            <a:endParaRPr lang="tr-TR" b="1" u="sng" dirty="0">
              <a:solidFill>
                <a:srgbClr val="0817B9"/>
              </a:solidFill>
              <a:effectLst>
                <a:outerShdw blurRad="38100" dist="38100" dir="2700000" algn="tl">
                  <a:srgbClr val="000000">
                    <a:alpha val="43137"/>
                  </a:srgbClr>
                </a:outerShdw>
              </a:effectLst>
              <a:latin typeface="Poppins" pitchFamily="2" charset="77"/>
              <a:cs typeface="Poppins" pitchFamily="2" charset="77"/>
            </a:endParaRPr>
          </a:p>
        </p:txBody>
      </p:sp>
      <p:sp>
        <p:nvSpPr>
          <p:cNvPr id="5" name="Metin kutusu 4">
            <a:extLst>
              <a:ext uri="{FF2B5EF4-FFF2-40B4-BE49-F238E27FC236}">
                <a16:creationId xmlns:a16="http://schemas.microsoft.com/office/drawing/2014/main" id="{0599F225-939D-5484-E13C-FF520393E22F}"/>
              </a:ext>
            </a:extLst>
          </p:cNvPr>
          <p:cNvSpPr txBox="1"/>
          <p:nvPr/>
        </p:nvSpPr>
        <p:spPr>
          <a:xfrm>
            <a:off x="923447" y="3177434"/>
            <a:ext cx="10102516" cy="2862322"/>
          </a:xfrm>
          <a:prstGeom prst="rect">
            <a:avLst/>
          </a:prstGeom>
          <a:noFill/>
        </p:spPr>
        <p:txBody>
          <a:bodyPr wrap="square" rtlCol="0">
            <a:spAutoFit/>
          </a:bodyPr>
          <a:lstStyle/>
          <a:p>
            <a:pPr marL="285750" lvl="0" indent="-285750" algn="just">
              <a:buFont typeface="Arial" panose="020B0604020202020204" pitchFamily="34" charset="0"/>
              <a:buChar char="•"/>
            </a:pPr>
            <a:r>
              <a:rPr lang="tr-TR" b="1" dirty="0">
                <a:solidFill>
                  <a:srgbClr val="0817B9"/>
                </a:solidFill>
                <a:latin typeface="Poppins" pitchFamily="2" charset="77"/>
                <a:cs typeface="Poppins" pitchFamily="2" charset="77"/>
              </a:rPr>
              <a:t>﻿Çalışan ilişkileri, kurumsal iletişim ve iş birliğini güçlendirmeye yönelik faaliyetler yürütmek,</a:t>
            </a:r>
          </a:p>
          <a:p>
            <a:pPr marL="285750" lvl="0" indent="-285750" algn="just">
              <a:buFont typeface="Arial" panose="020B0604020202020204" pitchFamily="34" charset="0"/>
              <a:buChar char="•"/>
            </a:pPr>
            <a:endParaRPr lang="tr-TR" b="1" dirty="0">
              <a:solidFill>
                <a:srgbClr val="0817B9"/>
              </a:solidFill>
              <a:latin typeface="Poppins" pitchFamily="2" charset="77"/>
              <a:cs typeface="Poppins" pitchFamily="2" charset="77"/>
            </a:endParaRPr>
          </a:p>
          <a:p>
            <a:pPr marL="285750" lvl="0" indent="-285750" algn="just">
              <a:buFont typeface="Arial" panose="020B0604020202020204" pitchFamily="34" charset="0"/>
              <a:buChar char="•"/>
            </a:pPr>
            <a:r>
              <a:rPr lang="tr-TR" b="1" dirty="0">
                <a:solidFill>
                  <a:srgbClr val="0817B9"/>
                </a:solidFill>
                <a:latin typeface="Poppins" pitchFamily="2" charset="77"/>
                <a:cs typeface="Poppins" pitchFamily="2" charset="77"/>
              </a:rPr>
              <a:t>﻿Üniversitenin misyonu, vizyonu ve stratejik planı doğrultusunda insanı kaynakları süreçlerinin kurumsallaşmasını desteklemek,</a:t>
            </a:r>
            <a:br>
              <a:rPr lang="tr-TR" b="1" dirty="0">
                <a:solidFill>
                  <a:srgbClr val="0817B9"/>
                </a:solidFill>
                <a:latin typeface="Poppins" pitchFamily="2" charset="77"/>
                <a:cs typeface="Poppins" pitchFamily="2" charset="77"/>
              </a:rPr>
            </a:br>
            <a:r>
              <a:rPr lang="tr-TR" b="1" dirty="0">
                <a:solidFill>
                  <a:srgbClr val="0817B9"/>
                </a:solidFill>
                <a:latin typeface="Poppins" pitchFamily="2" charset="77"/>
                <a:cs typeface="Poppins" pitchFamily="2" charset="77"/>
              </a:rPr>
              <a:t>İnsan kaynağına ilişkin verilerin analiz edilmesini sağlamak ve bu analizleri karar süreçlerine dâhil etmek,</a:t>
            </a:r>
          </a:p>
          <a:p>
            <a:pPr marL="285750" lvl="0" indent="-285750" algn="just">
              <a:buFont typeface="Arial" panose="020B0604020202020204" pitchFamily="34" charset="0"/>
              <a:buChar char="•"/>
            </a:pPr>
            <a:endParaRPr lang="tr-TR" b="1" dirty="0">
              <a:solidFill>
                <a:srgbClr val="0817B9"/>
              </a:solidFill>
              <a:latin typeface="Poppins" pitchFamily="2" charset="77"/>
              <a:cs typeface="Poppins" pitchFamily="2" charset="77"/>
            </a:endParaRPr>
          </a:p>
          <a:p>
            <a:pPr marL="285750" lvl="0" indent="-285750" algn="just">
              <a:buFont typeface="Arial" panose="020B0604020202020204" pitchFamily="34" charset="0"/>
              <a:buChar char="•"/>
            </a:pPr>
            <a:r>
              <a:rPr lang="tr-TR" b="1" dirty="0">
                <a:solidFill>
                  <a:srgbClr val="0817B9"/>
                </a:solidFill>
                <a:latin typeface="Poppins" pitchFamily="2" charset="77"/>
                <a:cs typeface="Poppins" pitchFamily="2" charset="77"/>
              </a:rPr>
              <a:t>Üniversite yönetimi ve ilgili birimlerle koordineli biçimde insan kaynakları süreçlerine ilişkin raporlar hazırlamak</a:t>
            </a:r>
          </a:p>
        </p:txBody>
      </p:sp>
    </p:spTree>
    <p:extLst>
      <p:ext uri="{BB962C8B-B14F-4D97-AF65-F5344CB8AC3E}">
        <p14:creationId xmlns:p14="http://schemas.microsoft.com/office/powerpoint/2010/main" val="85481248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FB5497-68A7-572D-9617-C70F0F5382B9}"/>
            </a:ext>
          </a:extLst>
        </p:cNvPr>
        <p:cNvGrpSpPr/>
        <p:nvPr/>
      </p:nvGrpSpPr>
      <p:grpSpPr>
        <a:xfrm>
          <a:off x="0" y="0"/>
          <a:ext cx="0" cy="0"/>
          <a:chOff x="0" y="0"/>
          <a:chExt cx="0" cy="0"/>
        </a:xfrm>
      </p:grpSpPr>
      <p:pic>
        <p:nvPicPr>
          <p:cNvPr id="4" name="Picture 3" descr="A blue and white frame&#10;&#10;AI-generated content may be incorrect.">
            <a:extLst>
              <a:ext uri="{FF2B5EF4-FFF2-40B4-BE49-F238E27FC236}">
                <a16:creationId xmlns:a16="http://schemas.microsoft.com/office/drawing/2014/main" id="{95268BB9-F89C-E7A3-F353-9780AC2681D8}"/>
              </a:ext>
            </a:extLst>
          </p:cNvPr>
          <p:cNvPicPr>
            <a:picLocks noChangeAspect="1"/>
          </p:cNvPicPr>
          <p:nvPr/>
        </p:nvPicPr>
        <p:blipFill>
          <a:blip r:embed="rId2"/>
          <a:stretch>
            <a:fillRect/>
          </a:stretch>
        </p:blipFill>
        <p:spPr>
          <a:xfrm>
            <a:off x="0" y="0"/>
            <a:ext cx="12192000" cy="6858000"/>
          </a:xfrm>
          <a:prstGeom prst="rect">
            <a:avLst/>
          </a:prstGeom>
        </p:spPr>
      </p:pic>
      <p:sp>
        <p:nvSpPr>
          <p:cNvPr id="7" name="TextBox 6">
            <a:extLst>
              <a:ext uri="{FF2B5EF4-FFF2-40B4-BE49-F238E27FC236}">
                <a16:creationId xmlns:a16="http://schemas.microsoft.com/office/drawing/2014/main" id="{1B2CF71E-F13A-3316-2D97-09E48A26C6FF}"/>
              </a:ext>
            </a:extLst>
          </p:cNvPr>
          <p:cNvSpPr txBox="1"/>
          <p:nvPr/>
        </p:nvSpPr>
        <p:spPr>
          <a:xfrm>
            <a:off x="8942599" y="749416"/>
            <a:ext cx="2413971" cy="646331"/>
          </a:xfrm>
          <a:prstGeom prst="rect">
            <a:avLst/>
          </a:prstGeom>
          <a:noFill/>
        </p:spPr>
        <p:txBody>
          <a:bodyPr wrap="square" rtlCol="0">
            <a:spAutoFit/>
          </a:bodyPr>
          <a:lstStyle/>
          <a:p>
            <a:r>
              <a:rPr lang="en-US" dirty="0">
                <a:solidFill>
                  <a:schemeClr val="bg1"/>
                </a:solidFill>
                <a:latin typeface="Poppins" pitchFamily="2" charset="77"/>
                <a:cs typeface="Poppins" pitchFamily="2" charset="77"/>
              </a:rPr>
              <a:t>HALİÇ ÜNİVERSİTESİ</a:t>
            </a:r>
          </a:p>
          <a:p>
            <a:r>
              <a:rPr lang="en-TR" dirty="0"/>
              <a:t> </a:t>
            </a:r>
          </a:p>
        </p:txBody>
      </p:sp>
      <p:sp>
        <p:nvSpPr>
          <p:cNvPr id="3" name="Metin kutusu 2">
            <a:extLst>
              <a:ext uri="{FF2B5EF4-FFF2-40B4-BE49-F238E27FC236}">
                <a16:creationId xmlns:a16="http://schemas.microsoft.com/office/drawing/2014/main" id="{6A8EA683-ACA3-18E5-B2D7-F88D2C0C635D}"/>
              </a:ext>
            </a:extLst>
          </p:cNvPr>
          <p:cNvSpPr txBox="1"/>
          <p:nvPr/>
        </p:nvSpPr>
        <p:spPr>
          <a:xfrm>
            <a:off x="1744101" y="3283936"/>
            <a:ext cx="7957675" cy="923330"/>
          </a:xfrm>
          <a:prstGeom prst="rect">
            <a:avLst/>
          </a:prstGeom>
          <a:noFill/>
        </p:spPr>
        <p:txBody>
          <a:bodyPr wrap="square">
            <a:spAutoFit/>
          </a:bodyPr>
          <a:lstStyle/>
          <a:p>
            <a:pPr indent="-228600"/>
            <a:r>
              <a:rPr lang="tr-TR" b="1" dirty="0">
                <a:solidFill>
                  <a:srgbClr val="0817B9"/>
                </a:solidFill>
                <a:latin typeface="Poppins" pitchFamily="2" charset="77"/>
                <a:cs typeface="Poppins" pitchFamily="2" charset="77"/>
              </a:rPr>
              <a:t>2)      Kurumun stratejik hedefleri ve bu hedeflerin bölgesel/ulusal kalkınma hedefleri içerisindeki yeri doğrultusunda yapılan toplantı tutanakları bilgilerinize sunulmuştur. </a:t>
            </a:r>
          </a:p>
        </p:txBody>
      </p:sp>
      <p:sp>
        <p:nvSpPr>
          <p:cNvPr id="2" name="TextBox 5">
            <a:extLst>
              <a:ext uri="{FF2B5EF4-FFF2-40B4-BE49-F238E27FC236}">
                <a16:creationId xmlns:a16="http://schemas.microsoft.com/office/drawing/2014/main" id="{CA21652C-1E89-1084-DB06-5573F97C4331}"/>
              </a:ext>
            </a:extLst>
          </p:cNvPr>
          <p:cNvSpPr txBox="1"/>
          <p:nvPr/>
        </p:nvSpPr>
        <p:spPr>
          <a:xfrm>
            <a:off x="2042415" y="1395747"/>
            <a:ext cx="7206688" cy="954107"/>
          </a:xfrm>
          <a:prstGeom prst="rect">
            <a:avLst/>
          </a:prstGeom>
          <a:noFill/>
        </p:spPr>
        <p:txBody>
          <a:bodyPr wrap="square" rtlCol="0">
            <a:spAutoFit/>
          </a:bodyPr>
          <a:lstStyle/>
          <a:p>
            <a:pPr algn="ctr"/>
            <a:r>
              <a:rPr lang="tr-TR" sz="2800" b="1" dirty="0">
                <a:solidFill>
                  <a:srgbClr val="0817B9"/>
                </a:solidFill>
                <a:latin typeface="Poppins" pitchFamily="2" charset="77"/>
                <a:cs typeface="Poppins" pitchFamily="2" charset="77"/>
              </a:rPr>
              <a:t>İNSAN KAYNAKLARI </a:t>
            </a:r>
            <a:r>
              <a:rPr lang="en-US" sz="2800" b="1" dirty="0">
                <a:solidFill>
                  <a:srgbClr val="0817B9"/>
                </a:solidFill>
                <a:latin typeface="Poppins" pitchFamily="2" charset="77"/>
                <a:cs typeface="Poppins" pitchFamily="2" charset="77"/>
              </a:rPr>
              <a:t>KOMİSYO</a:t>
            </a:r>
            <a:r>
              <a:rPr lang="tr-TR" sz="2800" b="1" dirty="0">
                <a:solidFill>
                  <a:srgbClr val="0817B9"/>
                </a:solidFill>
                <a:latin typeface="Poppins" pitchFamily="2" charset="77"/>
                <a:cs typeface="Poppins" pitchFamily="2" charset="77"/>
              </a:rPr>
              <a:t>NU</a:t>
            </a:r>
            <a:endParaRPr lang="en-US" sz="2800" b="1" dirty="0">
              <a:solidFill>
                <a:srgbClr val="0817B9"/>
              </a:solidFill>
              <a:latin typeface="Poppins" pitchFamily="2" charset="77"/>
              <a:cs typeface="Poppins" pitchFamily="2" charset="77"/>
            </a:endParaRPr>
          </a:p>
          <a:p>
            <a:pPr algn="ctr"/>
            <a:r>
              <a:rPr lang="en-TR" sz="2800" dirty="0"/>
              <a:t> </a:t>
            </a:r>
          </a:p>
        </p:txBody>
      </p:sp>
    </p:spTree>
    <p:extLst>
      <p:ext uri="{BB962C8B-B14F-4D97-AF65-F5344CB8AC3E}">
        <p14:creationId xmlns:p14="http://schemas.microsoft.com/office/powerpoint/2010/main" val="298374832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C8BD80-B754-9691-57AC-4C61BD7BFD72}"/>
            </a:ext>
          </a:extLst>
        </p:cNvPr>
        <p:cNvGrpSpPr/>
        <p:nvPr/>
      </p:nvGrpSpPr>
      <p:grpSpPr>
        <a:xfrm>
          <a:off x="0" y="0"/>
          <a:ext cx="0" cy="0"/>
          <a:chOff x="0" y="0"/>
          <a:chExt cx="0" cy="0"/>
        </a:xfrm>
      </p:grpSpPr>
      <p:pic>
        <p:nvPicPr>
          <p:cNvPr id="4" name="Picture 3" descr="A blue and white frame&#10;&#10;AI-generated content may be incorrect.">
            <a:extLst>
              <a:ext uri="{FF2B5EF4-FFF2-40B4-BE49-F238E27FC236}">
                <a16:creationId xmlns:a16="http://schemas.microsoft.com/office/drawing/2014/main" id="{60365C1E-4A23-1403-337C-A2956E120748}"/>
              </a:ext>
            </a:extLst>
          </p:cNvPr>
          <p:cNvPicPr>
            <a:picLocks noChangeAspect="1"/>
          </p:cNvPicPr>
          <p:nvPr/>
        </p:nvPicPr>
        <p:blipFill>
          <a:blip r:embed="rId2"/>
          <a:stretch>
            <a:fillRect/>
          </a:stretch>
        </p:blipFill>
        <p:spPr>
          <a:xfrm>
            <a:off x="0" y="0"/>
            <a:ext cx="12192000" cy="6858000"/>
          </a:xfrm>
          <a:prstGeom prst="rect">
            <a:avLst/>
          </a:prstGeom>
        </p:spPr>
      </p:pic>
      <p:sp>
        <p:nvSpPr>
          <p:cNvPr id="7" name="TextBox 6">
            <a:extLst>
              <a:ext uri="{FF2B5EF4-FFF2-40B4-BE49-F238E27FC236}">
                <a16:creationId xmlns:a16="http://schemas.microsoft.com/office/drawing/2014/main" id="{53DD1FC4-B5F7-0CB5-BA08-B5CFB56EC8B3}"/>
              </a:ext>
            </a:extLst>
          </p:cNvPr>
          <p:cNvSpPr txBox="1"/>
          <p:nvPr/>
        </p:nvSpPr>
        <p:spPr>
          <a:xfrm>
            <a:off x="8942599" y="749416"/>
            <a:ext cx="2413971" cy="646331"/>
          </a:xfrm>
          <a:prstGeom prst="rect">
            <a:avLst/>
          </a:prstGeom>
          <a:noFill/>
        </p:spPr>
        <p:txBody>
          <a:bodyPr wrap="square" rtlCol="0">
            <a:spAutoFit/>
          </a:bodyPr>
          <a:lstStyle/>
          <a:p>
            <a:r>
              <a:rPr lang="en-US" dirty="0">
                <a:solidFill>
                  <a:schemeClr val="bg1"/>
                </a:solidFill>
                <a:latin typeface="Poppins" pitchFamily="2" charset="77"/>
                <a:cs typeface="Poppins" pitchFamily="2" charset="77"/>
              </a:rPr>
              <a:t>HALİÇ ÜNİVERSİTESİ</a:t>
            </a:r>
          </a:p>
          <a:p>
            <a:r>
              <a:rPr lang="en-TR" dirty="0"/>
              <a:t> </a:t>
            </a:r>
          </a:p>
        </p:txBody>
      </p:sp>
      <p:sp>
        <p:nvSpPr>
          <p:cNvPr id="2" name="TextBox 5">
            <a:extLst>
              <a:ext uri="{FF2B5EF4-FFF2-40B4-BE49-F238E27FC236}">
                <a16:creationId xmlns:a16="http://schemas.microsoft.com/office/drawing/2014/main" id="{CE136846-6353-23D0-C65C-3CE8F0F98F6A}"/>
              </a:ext>
            </a:extLst>
          </p:cNvPr>
          <p:cNvSpPr txBox="1"/>
          <p:nvPr/>
        </p:nvSpPr>
        <p:spPr>
          <a:xfrm>
            <a:off x="1735911" y="1074957"/>
            <a:ext cx="7206688" cy="954107"/>
          </a:xfrm>
          <a:prstGeom prst="rect">
            <a:avLst/>
          </a:prstGeom>
          <a:noFill/>
        </p:spPr>
        <p:txBody>
          <a:bodyPr wrap="square" rtlCol="0">
            <a:spAutoFit/>
          </a:bodyPr>
          <a:lstStyle/>
          <a:p>
            <a:pPr algn="ctr"/>
            <a:r>
              <a:rPr lang="tr-TR" sz="2800" b="1" dirty="0">
                <a:solidFill>
                  <a:srgbClr val="0817B9"/>
                </a:solidFill>
                <a:latin typeface="Poppins" pitchFamily="2" charset="77"/>
                <a:cs typeface="Poppins" pitchFamily="2" charset="77"/>
              </a:rPr>
              <a:t>İNSAN KAYNAKLARI </a:t>
            </a:r>
            <a:r>
              <a:rPr lang="en-US" sz="2800" b="1" dirty="0">
                <a:solidFill>
                  <a:srgbClr val="0817B9"/>
                </a:solidFill>
                <a:latin typeface="Poppins" pitchFamily="2" charset="77"/>
                <a:cs typeface="Poppins" pitchFamily="2" charset="77"/>
              </a:rPr>
              <a:t>KOMİSYO</a:t>
            </a:r>
            <a:r>
              <a:rPr lang="tr-TR" sz="2800" b="1" dirty="0">
                <a:solidFill>
                  <a:srgbClr val="0817B9"/>
                </a:solidFill>
                <a:latin typeface="Poppins" pitchFamily="2" charset="77"/>
                <a:cs typeface="Poppins" pitchFamily="2" charset="77"/>
              </a:rPr>
              <a:t>NU</a:t>
            </a:r>
            <a:endParaRPr lang="en-US" sz="2800" b="1" dirty="0">
              <a:solidFill>
                <a:srgbClr val="0817B9"/>
              </a:solidFill>
              <a:latin typeface="Poppins" pitchFamily="2" charset="77"/>
              <a:cs typeface="Poppins" pitchFamily="2" charset="77"/>
            </a:endParaRPr>
          </a:p>
          <a:p>
            <a:pPr algn="ctr"/>
            <a:r>
              <a:rPr lang="en-TR" sz="2800" dirty="0"/>
              <a:t> </a:t>
            </a:r>
          </a:p>
        </p:txBody>
      </p:sp>
      <p:pic>
        <p:nvPicPr>
          <p:cNvPr id="9" name="Resim 8">
            <a:extLst>
              <a:ext uri="{FF2B5EF4-FFF2-40B4-BE49-F238E27FC236}">
                <a16:creationId xmlns:a16="http://schemas.microsoft.com/office/drawing/2014/main" id="{59D25740-61D4-241A-7349-C777B9C6E74D}"/>
              </a:ext>
            </a:extLst>
          </p:cNvPr>
          <p:cNvPicPr>
            <a:picLocks noChangeAspect="1"/>
          </p:cNvPicPr>
          <p:nvPr/>
        </p:nvPicPr>
        <p:blipFill>
          <a:blip r:embed="rId3"/>
          <a:srcRect l="20625" t="28095" r="53214" b="8571"/>
          <a:stretch>
            <a:fillRect/>
          </a:stretch>
        </p:blipFill>
        <p:spPr>
          <a:xfrm>
            <a:off x="1855827" y="1714325"/>
            <a:ext cx="3483428" cy="4743645"/>
          </a:xfrm>
          <a:prstGeom prst="rect">
            <a:avLst/>
          </a:prstGeom>
        </p:spPr>
      </p:pic>
      <p:pic>
        <p:nvPicPr>
          <p:cNvPr id="3" name="Resim 2">
            <a:extLst>
              <a:ext uri="{FF2B5EF4-FFF2-40B4-BE49-F238E27FC236}">
                <a16:creationId xmlns:a16="http://schemas.microsoft.com/office/drawing/2014/main" id="{FA29276D-359F-D99B-76B4-A9B392A487BB}"/>
              </a:ext>
            </a:extLst>
          </p:cNvPr>
          <p:cNvPicPr>
            <a:picLocks noChangeAspect="1"/>
          </p:cNvPicPr>
          <p:nvPr/>
        </p:nvPicPr>
        <p:blipFill>
          <a:blip r:embed="rId4"/>
          <a:srcRect l="26618" t="35021" r="52753" b="23290"/>
          <a:stretch>
            <a:fillRect/>
          </a:stretch>
        </p:blipFill>
        <p:spPr>
          <a:xfrm>
            <a:off x="5769210" y="1674575"/>
            <a:ext cx="3483428" cy="4271279"/>
          </a:xfrm>
          <a:prstGeom prst="rect">
            <a:avLst/>
          </a:prstGeom>
        </p:spPr>
      </p:pic>
    </p:spTree>
    <p:extLst>
      <p:ext uri="{BB962C8B-B14F-4D97-AF65-F5344CB8AC3E}">
        <p14:creationId xmlns:p14="http://schemas.microsoft.com/office/powerpoint/2010/main" val="185702657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7BF8AF-CF4D-B4B9-C809-A2E29B5B5649}"/>
            </a:ext>
          </a:extLst>
        </p:cNvPr>
        <p:cNvGrpSpPr/>
        <p:nvPr/>
      </p:nvGrpSpPr>
      <p:grpSpPr>
        <a:xfrm>
          <a:off x="0" y="0"/>
          <a:ext cx="0" cy="0"/>
          <a:chOff x="0" y="0"/>
          <a:chExt cx="0" cy="0"/>
        </a:xfrm>
      </p:grpSpPr>
      <p:pic>
        <p:nvPicPr>
          <p:cNvPr id="4" name="Picture 3" descr="A blue and white frame&#10;&#10;AI-generated content may be incorrect.">
            <a:extLst>
              <a:ext uri="{FF2B5EF4-FFF2-40B4-BE49-F238E27FC236}">
                <a16:creationId xmlns:a16="http://schemas.microsoft.com/office/drawing/2014/main" id="{9029095B-2758-137B-CFE8-8EA1D98C856F}"/>
              </a:ext>
            </a:extLst>
          </p:cNvPr>
          <p:cNvPicPr>
            <a:picLocks noChangeAspect="1"/>
          </p:cNvPicPr>
          <p:nvPr/>
        </p:nvPicPr>
        <p:blipFill>
          <a:blip r:embed="rId2"/>
          <a:stretch>
            <a:fillRect/>
          </a:stretch>
        </p:blipFill>
        <p:spPr>
          <a:xfrm>
            <a:off x="0" y="0"/>
            <a:ext cx="12192000" cy="6858000"/>
          </a:xfrm>
          <a:prstGeom prst="rect">
            <a:avLst/>
          </a:prstGeom>
        </p:spPr>
      </p:pic>
      <p:sp>
        <p:nvSpPr>
          <p:cNvPr id="7" name="TextBox 6">
            <a:extLst>
              <a:ext uri="{FF2B5EF4-FFF2-40B4-BE49-F238E27FC236}">
                <a16:creationId xmlns:a16="http://schemas.microsoft.com/office/drawing/2014/main" id="{2CF34CBF-DFE2-9A50-C37A-E176F00B76AC}"/>
              </a:ext>
            </a:extLst>
          </p:cNvPr>
          <p:cNvSpPr txBox="1"/>
          <p:nvPr/>
        </p:nvSpPr>
        <p:spPr>
          <a:xfrm>
            <a:off x="8942599" y="749416"/>
            <a:ext cx="2413971" cy="646331"/>
          </a:xfrm>
          <a:prstGeom prst="rect">
            <a:avLst/>
          </a:prstGeom>
          <a:noFill/>
        </p:spPr>
        <p:txBody>
          <a:bodyPr wrap="square" rtlCol="0">
            <a:spAutoFit/>
          </a:bodyPr>
          <a:lstStyle/>
          <a:p>
            <a:r>
              <a:rPr lang="en-US" dirty="0">
                <a:solidFill>
                  <a:schemeClr val="bg1"/>
                </a:solidFill>
                <a:latin typeface="Poppins" pitchFamily="2" charset="77"/>
                <a:cs typeface="Poppins" pitchFamily="2" charset="77"/>
              </a:rPr>
              <a:t>HALİÇ ÜNİVERSİTESİ</a:t>
            </a:r>
          </a:p>
          <a:p>
            <a:r>
              <a:rPr lang="en-TR" dirty="0"/>
              <a:t> </a:t>
            </a:r>
          </a:p>
        </p:txBody>
      </p:sp>
      <p:sp>
        <p:nvSpPr>
          <p:cNvPr id="2" name="TextBox 5">
            <a:extLst>
              <a:ext uri="{FF2B5EF4-FFF2-40B4-BE49-F238E27FC236}">
                <a16:creationId xmlns:a16="http://schemas.microsoft.com/office/drawing/2014/main" id="{404AF2D5-9B05-A364-2FE7-9E628928318A}"/>
              </a:ext>
            </a:extLst>
          </p:cNvPr>
          <p:cNvSpPr txBox="1"/>
          <p:nvPr/>
        </p:nvSpPr>
        <p:spPr>
          <a:xfrm>
            <a:off x="1478889" y="973121"/>
            <a:ext cx="7206688" cy="954107"/>
          </a:xfrm>
          <a:prstGeom prst="rect">
            <a:avLst/>
          </a:prstGeom>
          <a:noFill/>
        </p:spPr>
        <p:txBody>
          <a:bodyPr wrap="square" rtlCol="0">
            <a:spAutoFit/>
          </a:bodyPr>
          <a:lstStyle/>
          <a:p>
            <a:pPr algn="ctr"/>
            <a:r>
              <a:rPr lang="tr-TR" sz="2800" b="1" dirty="0">
                <a:solidFill>
                  <a:srgbClr val="0817B9"/>
                </a:solidFill>
                <a:latin typeface="Poppins" pitchFamily="2" charset="77"/>
                <a:cs typeface="Poppins" pitchFamily="2" charset="77"/>
              </a:rPr>
              <a:t>İNSAN KAYNAKLARI </a:t>
            </a:r>
            <a:r>
              <a:rPr lang="en-US" sz="2800" b="1" dirty="0">
                <a:solidFill>
                  <a:srgbClr val="0817B9"/>
                </a:solidFill>
                <a:latin typeface="Poppins" pitchFamily="2" charset="77"/>
                <a:cs typeface="Poppins" pitchFamily="2" charset="77"/>
              </a:rPr>
              <a:t>KOMİSYO</a:t>
            </a:r>
            <a:r>
              <a:rPr lang="tr-TR" sz="2800" b="1" dirty="0">
                <a:solidFill>
                  <a:srgbClr val="0817B9"/>
                </a:solidFill>
                <a:latin typeface="Poppins" pitchFamily="2" charset="77"/>
                <a:cs typeface="Poppins" pitchFamily="2" charset="77"/>
              </a:rPr>
              <a:t>NU</a:t>
            </a:r>
            <a:endParaRPr lang="en-US" sz="2800" b="1" dirty="0">
              <a:solidFill>
                <a:srgbClr val="0817B9"/>
              </a:solidFill>
              <a:latin typeface="Poppins" pitchFamily="2" charset="77"/>
              <a:cs typeface="Poppins" pitchFamily="2" charset="77"/>
            </a:endParaRPr>
          </a:p>
          <a:p>
            <a:pPr algn="ctr"/>
            <a:r>
              <a:rPr lang="en-TR" sz="2800" dirty="0"/>
              <a:t> </a:t>
            </a:r>
          </a:p>
        </p:txBody>
      </p:sp>
      <p:pic>
        <p:nvPicPr>
          <p:cNvPr id="5" name="Resim 4">
            <a:extLst>
              <a:ext uri="{FF2B5EF4-FFF2-40B4-BE49-F238E27FC236}">
                <a16:creationId xmlns:a16="http://schemas.microsoft.com/office/drawing/2014/main" id="{DB6B6DAD-CC4F-C9EE-B254-B8D05069F61E}"/>
              </a:ext>
            </a:extLst>
          </p:cNvPr>
          <p:cNvPicPr>
            <a:picLocks noChangeAspect="1"/>
          </p:cNvPicPr>
          <p:nvPr/>
        </p:nvPicPr>
        <p:blipFill>
          <a:blip r:embed="rId3"/>
          <a:srcRect l="27099" t="34326" r="53551" b="30021"/>
          <a:stretch>
            <a:fillRect/>
          </a:stretch>
        </p:blipFill>
        <p:spPr>
          <a:xfrm>
            <a:off x="1369483" y="2187958"/>
            <a:ext cx="3907858" cy="4050310"/>
          </a:xfrm>
          <a:prstGeom prst="rect">
            <a:avLst/>
          </a:prstGeom>
        </p:spPr>
      </p:pic>
      <p:pic>
        <p:nvPicPr>
          <p:cNvPr id="3" name="Resim 2">
            <a:extLst>
              <a:ext uri="{FF2B5EF4-FFF2-40B4-BE49-F238E27FC236}">
                <a16:creationId xmlns:a16="http://schemas.microsoft.com/office/drawing/2014/main" id="{CD6D50A0-439C-5B3D-2DCB-F82939D69E6B}"/>
              </a:ext>
            </a:extLst>
          </p:cNvPr>
          <p:cNvPicPr>
            <a:picLocks noChangeAspect="1"/>
          </p:cNvPicPr>
          <p:nvPr/>
        </p:nvPicPr>
        <p:blipFill>
          <a:blip r:embed="rId4"/>
          <a:srcRect l="16969" t="19089" r="53900" b="9332"/>
          <a:stretch>
            <a:fillRect/>
          </a:stretch>
        </p:blipFill>
        <p:spPr>
          <a:xfrm>
            <a:off x="5669279" y="1580490"/>
            <a:ext cx="3551722" cy="4908884"/>
          </a:xfrm>
          <a:prstGeom prst="rect">
            <a:avLst/>
          </a:prstGeom>
        </p:spPr>
      </p:pic>
    </p:spTree>
    <p:extLst>
      <p:ext uri="{BB962C8B-B14F-4D97-AF65-F5344CB8AC3E}">
        <p14:creationId xmlns:p14="http://schemas.microsoft.com/office/powerpoint/2010/main" val="55098873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361</TotalTime>
  <Words>1659</Words>
  <Application>Microsoft Office PowerPoint</Application>
  <PresentationFormat>Geniş ekran</PresentationFormat>
  <Paragraphs>269</Paragraphs>
  <Slides>32</Slides>
  <Notes>0</Notes>
  <HiddenSlides>0</HiddenSlides>
  <MMClips>0</MMClips>
  <ScaleCrop>false</ScaleCrop>
  <HeadingPairs>
    <vt:vector size="6" baseType="variant">
      <vt:variant>
        <vt:lpstr>Kullanılan Yazı Tipleri</vt:lpstr>
      </vt:variant>
      <vt:variant>
        <vt:i4>5</vt:i4>
      </vt:variant>
      <vt:variant>
        <vt:lpstr>Tema</vt:lpstr>
      </vt:variant>
      <vt:variant>
        <vt:i4>1</vt:i4>
      </vt:variant>
      <vt:variant>
        <vt:lpstr>Slayt Başlıkları</vt:lpstr>
      </vt:variant>
      <vt:variant>
        <vt:i4>32</vt:i4>
      </vt:variant>
    </vt:vector>
  </HeadingPairs>
  <TitlesOfParts>
    <vt:vector size="38" baseType="lpstr">
      <vt:lpstr>Aptos</vt:lpstr>
      <vt:lpstr>Aptos Display</vt:lpstr>
      <vt:lpstr>Arial</vt:lpstr>
      <vt:lpstr>Poppins</vt:lpstr>
      <vt:lpstr>Wingdings</vt:lpstr>
      <vt:lpstr>Office Theme</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Sunusu</dc:title>
  <dc:creator>Yelda Nur TAV</dc:creator>
  <cp:lastModifiedBy>Serkan DUMAN</cp:lastModifiedBy>
  <cp:revision>42</cp:revision>
  <dcterms:created xsi:type="dcterms:W3CDTF">2025-10-27T09:36:57Z</dcterms:created>
  <dcterms:modified xsi:type="dcterms:W3CDTF">2025-12-02T11:37:09Z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STCat_281e6218-fa64-49ac-9680-23189fa8ee9b_Version">
    <vt:lpwstr>1</vt:lpwstr>
  </property>
  <property fmtid="{D5CDD505-2E9C-101B-9397-08002B2CF9AE}" pid="3" name="STCat_281e6218-fa64-49ac-9680-23189fa8ee9b_Id">
    <vt:lpwstr>281e6218-fa64-49ac-9680-23189fa8ee9b</vt:lpwstr>
  </property>
  <property fmtid="{D5CDD505-2E9C-101B-9397-08002B2CF9AE}" pid="4" name="STCat_281e6218-fa64-49ac-9680-23189fa8ee9b_Name">
    <vt:lpwstr>Path - Ortak Alan</vt:lpwstr>
  </property>
</Properties>
</file>