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65" r:id="rId6"/>
    <p:sldId id="267" r:id="rId7"/>
    <p:sldId id="268" r:id="rId8"/>
    <p:sldId id="270" r:id="rId9"/>
    <p:sldId id="266" r:id="rId10"/>
    <p:sldId id="269" r:id="rId11"/>
    <p:sldId id="271" r:id="rId12"/>
    <p:sldId id="272" r:id="rId13"/>
    <p:sldId id="275" r:id="rId14"/>
    <p:sldId id="273" r:id="rId15"/>
    <p:sldId id="274" r:id="rId16"/>
    <p:sldId id="260" r:id="rId17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5" d="100"/>
          <a:sy n="65" d="100"/>
        </p:scale>
        <p:origin x="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9503-778E-F7D9-4BFC-AE2192B5A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010211-77CD-1C8D-B9EB-3707F4F61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35CEC-C385-A64C-040B-ADAC5F8D3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CB613-FC3E-73FC-A61E-A5189068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31B82-A0B1-F913-7DDF-501046DD4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24401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F4E24-34CD-AACD-3527-CEA1CCDE8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798A43-EC37-80DF-C1F7-6A57E6FBC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D4411-247E-394D-1B56-42E96DF6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FB55E-9C31-D4C5-251D-71CE2487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74ECB-0FA1-4AD3-8FBB-A56E7F0CF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1868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8A8A5F-6108-EDD7-9543-477E909576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4990F9-C3F8-E728-25E7-0AA86CDC5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740DF-0ADD-057F-117A-58C4891B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13735-A923-E1D3-CA8F-D209A048E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A81BC-CCE9-25E1-4E47-A24748176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938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795A2-1441-F427-6155-7C22DC394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8C585-E332-50CC-F488-12C1C3319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038A2-C7DB-A606-D34F-F2C0CE88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7D685-476A-C26E-DB42-564AC605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FC252-B74E-9D09-FA27-7562D07F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9323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B7278-8D16-266C-C422-1E995D222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9F21B-9C2E-1B15-DAE0-C39B2193A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72F73-636D-4A16-EB49-941F7C4F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0CDBD-7455-E8B5-52DF-9B79DD61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ADF94-826C-C5B3-80E3-94C27C7D4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8890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F1C4F-EBCE-3C72-6DE5-14D5F79A0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AB504-C1DB-0935-82DC-9CECED461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B9EFA-2D97-5439-A693-FC869C628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72A36-3A00-000A-44B2-CCCC90548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D4AC8-93C8-2271-63C0-8E016A68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525D8-4375-A0D9-A236-BE636AD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2847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FFC01-C337-3AAE-F711-B74852A0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E9DCB-4029-B339-DB65-41A11F207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B4D6B-7283-8670-202F-5AC2F9286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1980CB-43A1-18A4-BE95-CD27CCA6F0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A6C1C5-51E7-7780-F5EF-C616D4507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50CA6-668F-1ABB-3E99-82E81D95F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4A0506-5B44-A839-A849-7386CED7E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3CB948-5B3E-439A-6C51-7E016D437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9981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E98BD-AEFC-1725-437D-4BC50A9F8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FA8AF-B067-F4F3-A029-DA2960E7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4E8AB-8AF4-4C48-1D6C-E69DA059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0087E-4A5C-F518-7D9A-3787173D2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80619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74D976-65A8-8A03-F470-A6B7E520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06CB3-1D07-D06C-DA86-D3458C4B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D2FAA-208C-2109-5024-714F9FFA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96649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EE91A-0C19-CC49-EF9C-F63706CB1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53CC1-781F-A82A-9427-CAA32E90E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74580-E303-A5A0-5645-6C0CE79F9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22EF3-EC4E-093E-5B9F-994CC01AE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C7CC7-762E-47EA-2C52-F280659B0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852DE-B2AE-C3E0-17CF-C096D25EA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3821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4CF88-D526-61D8-F078-E2D507263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77C8DB-E968-A0FF-B557-2309D4719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403B0-88DF-2608-4E62-AFF7297CA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B391AF-1997-E922-EC94-245A7F1ED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FDD85-8E25-9A1A-54DE-DE75224D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70F4E-2220-4404-09C3-E0F49813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6154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914586-9A80-3784-9888-7FD1769E5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B86AF-B8F0-A4A5-544B-89614CFDD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A24FF-EA96-E9D3-6E33-C839C54FD4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D47ECA-CE62-094C-818F-7373E6B3F573}" type="datetimeFigureOut">
              <a:rPr lang="en-TR" smtClean="0"/>
              <a:t>11/16/2025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18E0D-C2CD-6A82-E8FF-A57D3D8CB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F43E1-7081-AA45-9665-C1A5130DD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89444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32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99731" y="1221833"/>
            <a:ext cx="72066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056127" y="2617580"/>
            <a:ext cx="990683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indent="-285750">
              <a:buFontTx/>
              <a:buChar char="-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Başkan , 15 Üye</a:t>
            </a:r>
          </a:p>
          <a:p>
            <a:pPr marL="971550" lvl="2" indent="-285750">
              <a:buFontTx/>
              <a:buChar char="-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İşleri Direktörlüğü</a:t>
            </a:r>
          </a:p>
          <a:p>
            <a:pPr marL="971550" lvl="2" indent="-285750">
              <a:buFontTx/>
              <a:buChar char="-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Akademik Planlama Müdürlüğü</a:t>
            </a:r>
          </a:p>
          <a:p>
            <a:pPr marL="971550" lvl="2" indent="-285750">
              <a:buFontTx/>
              <a:buChar char="-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Uzaktan Eğitim Koordinatörlüğü</a:t>
            </a:r>
          </a:p>
          <a:p>
            <a:pPr marL="57150" indent="-285750">
              <a:buFontTx/>
              <a:buChar char="-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>
              <a:buFontTx/>
              <a:buChar char="-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Eğitim Öğretim Komisyonu Yönergesi Hazırlandı</a:t>
            </a: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17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oplantı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erçekleştirildi.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2" indent="-285750">
              <a:buFontTx/>
              <a:buChar char="-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01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60402" y="1143175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442271" y="2296940"/>
            <a:ext cx="908093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marL="571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Sınavlarda Uygulanacak Usul ve Esaslar yayınlandı. Her sınav öncesinde öğrencilerle Öğrenci Bilgi Sisteminden duyurulur. Sınav dersliklerinin kapısına Türkçe &amp; İngilizce dilde yapıştırılır.</a:t>
            </a:r>
          </a:p>
          <a:p>
            <a:pPr marL="57150" indent="-285750" algn="just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Dezavantajlı/engelli öğrencilerimiz için sınav süresi uzatma, bireysel sınava girme vb. uygulamaları sağlanmaktadır.</a:t>
            </a:r>
          </a:p>
          <a:p>
            <a:pPr marL="285750" indent="-285750" algn="just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315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60402" y="1143175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555531" y="2316605"/>
            <a:ext cx="908093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marL="571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Okul – Sanayi – Sektör işbirliklerinin güçlendirilmesi için mühendislik ve lisans programlarında 7 + 1 uygulaması çalışmaları başlatılmıştır.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Güncel ders notlarının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web’de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yayınlanması ile ilgili çalışmalara başlanmıştır. (Yayın Kurulu)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Eğitimcilerin Eğitimi farklı alanlarda devam edecektir.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46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60402" y="1143175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486705" y="2125534"/>
            <a:ext cx="908093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marL="571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Dönem Sonu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eğerlendirme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nketleri</a:t>
            </a:r>
          </a:p>
          <a:p>
            <a:pPr marL="57150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 Değerlendirme Anketleri</a:t>
            </a:r>
          </a:p>
          <a:p>
            <a:pPr marL="57150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İç / Dış Paydaş Toplantıları / Geri Bildirim Anketleri</a:t>
            </a:r>
          </a:p>
          <a:p>
            <a:pPr marL="57150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&amp; Öğretim Üyesi &amp; Mezun Geri Bildirimleri – Taleplere göre müfredat güncellemeleri</a:t>
            </a:r>
          </a:p>
          <a:p>
            <a:pPr marL="57150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626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77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042415" y="863703"/>
            <a:ext cx="72066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 AMACI VE ROLÜ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457547" y="2259450"/>
            <a:ext cx="908093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Eğitim-Öğretim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Komisyonunun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eğitim-öğretim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faaliyetlerinin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sürdürülebilir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yürütülmesini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sağlamaktır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Komisyon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eğitim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programlarının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hedef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içerik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çıktılarının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ulusal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standartlarına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uygunluğunu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gözetir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eğitim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süreçlerinin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sürekli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iyileştirilmesi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öneriler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geliştirir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/>
            <a:endParaRPr lang="tr-TR" b="1" dirty="0">
              <a:solidFill>
                <a:srgbClr val="0817B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kapsamda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komisyon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programlarının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güncellenmesi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planlarının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yöntemlerinin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etkinliğinin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artırılması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bildirimlerinin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akademik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danışmanlık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süreçlerinin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güçlendirilmesi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konularında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yürütür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/>
            <a:endParaRPr lang="tr-TR" b="1" dirty="0" smtClean="0">
              <a:solidFill>
                <a:srgbClr val="0817B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dijitalleşme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yenilikçi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yaklaşımlarının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yaygınlaştırılması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yönünde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stratejik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katkılar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eğitimöğretim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kalitesinin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sürdürülebilirşekilde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geliştirilmesine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rehberlik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>
              <a:solidFill>
                <a:srgbClr val="0817B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137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042415" y="863703"/>
            <a:ext cx="72066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 GÖREVLERİ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241238" y="2038848"/>
            <a:ext cx="908093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indent="-285750" algn="just">
              <a:buFontTx/>
              <a:buChar char="-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Eğitim-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süreçlerinin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planlanması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yürütülmesi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koordine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Programların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çıktıları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planlarını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yeterlilikler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çerçevesiyle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uyumlu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güncelliğini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Ölçme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yaklaşımlarının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etkinliğini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izlemek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standartların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geliştirilmesine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yönelik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öneriler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sunmak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Eğitim-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kalitesiyle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mezun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elemanı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bildirimleri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raporları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hazırlamak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Akademik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danışmanlık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başarı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düzeyi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memnuniyetine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süreçleri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izleyerek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iyileştirme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önerileri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geliştirmek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b="1" dirty="0">
              <a:solidFill>
                <a:srgbClr val="0817B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30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042415" y="863703"/>
            <a:ext cx="72066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 GÖREVLERİ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360928" y="2145163"/>
            <a:ext cx="92284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indent="-285750" algn="just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Yenilikçi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yöntemlerinin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yaygınlaştırılmasını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teşvik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dijital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uygulamalarını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desteklemek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Kalite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güvence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sisteminin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gereklilikleri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doğrultusunda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süreçlerine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katkı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Gerektiğinde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eğitim-öğretimle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kurumsal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önerileri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geliştirmek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kurullara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sunmak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9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832" y="29496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60402" y="1143175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668413" y="1697172"/>
            <a:ext cx="908093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Haliç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Önlisans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Lisans, Lisansüstü Eğitim ve Öğretim Yönetmeliği &amp; Yönergesi</a:t>
            </a:r>
          </a:p>
          <a:p>
            <a:pPr marL="971550" lvl="2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 bir çok yönerge tek yönergede toplanmıştır. (ÇAP, Yatay Geçiş,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Muafiye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vb.)</a:t>
            </a:r>
          </a:p>
          <a:p>
            <a:pPr marL="971550" lvl="2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 öğretim süreçleri netleştirilmiş ve uygulama birliği sağlanmıştır.</a:t>
            </a:r>
          </a:p>
          <a:p>
            <a:pPr marL="971550" lvl="2" indent="-285750" algn="just">
              <a:buFontTx/>
              <a:buChar char="-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Programların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Tasarımı ve Onayı</a:t>
            </a:r>
          </a:p>
          <a:p>
            <a:pPr marL="1428750" lvl="3" indent="-285750" algn="just">
              <a:buFontTx/>
              <a:buChar char="-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Bölüm/Anabilim Dalı Kararı -&gt;Birim Eğitim Komisyonu Kararı -&gt; Birim Kurulu Kararı -&gt; Üniversite Eğitim Öğretim Komisyonu Kararı -&gt; Senato Onayı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Programların öğrenme çıktıları ile program yeterliliklerinin uyumu sağlanarak, Türkiye Yükseköğretim Yeterlilikleri Çerçevesi (TYYÇ) ile entegrasyonu sağlanmıştır.</a:t>
            </a:r>
          </a:p>
          <a:p>
            <a:pPr marL="685800" lvl="2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 14 lisans programı ilgili değerlendirme kurumları tarafından akredite edilmiştir. 	Ocak ayında 6 lisans programı için de başvuru yapılması planlanmaktadır.</a:t>
            </a:r>
          </a:p>
          <a:p>
            <a:pPr marL="57150" indent="-285750">
              <a:buFontTx/>
              <a:buChar char="-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2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0053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32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60402" y="1143175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638916" y="1691184"/>
            <a:ext cx="908093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Üniversitemiz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 Öğretim müfredatlarının tamamı gözden geçirilmiş, içerik, isim benzerliği olan dersler tek kod ve isime dönüştürülmüş, kredi (teori &amp; uygulama saati) ve AKTS güncellemeleri/iyileştirilmeleri yapılmıştır. Bu çerçevede 900 ders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müfredatlardan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azaltılmıştır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657350" lvl="3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 Algoritması : HLÜ2001   - İstatistik 1  </a:t>
            </a:r>
          </a:p>
          <a:p>
            <a:pPr lvl="4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	           PSİ2001 –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Psikoloji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4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PSY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2001 -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</a:p>
          <a:p>
            <a:pPr marL="57150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Üniversitemizde, Yükseköğretim Kurumlarında Uzaktan öğretime İlişkin Usul ve Esaslara uygun olarak, öğretim programlarındaki ortak zorunlu dersler (5/i) uzaktan eğitim yöntemleri ile verilmektedir.</a:t>
            </a:r>
          </a:p>
          <a:p>
            <a:pPr marL="285750" indent="-285750">
              <a:buFontTx/>
              <a:buChar char="-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Bologna süreci kapsamında öğretim programlarında bulunan derslerin en az %25’i seçmeli ders olacak şekilde planlanmıştır. </a:t>
            </a:r>
          </a:p>
          <a:p>
            <a:pPr marL="285750" indent="-285750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89447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32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03293" y="912342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756904" y="1223075"/>
            <a:ext cx="908093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disiplinlere ve kültürel derinliğe ulaşmasını sağlamak amacıyla, öğrencilerin belirlenen kontenjan dahilinde, farklı birimlerden alan dışı ders seçmelerine olanak sağlanmaktadır.</a:t>
            </a:r>
          </a:p>
          <a:p>
            <a:pPr marL="742950" lvl="1" indent="-285750">
              <a:buFontTx/>
              <a:buChar char="-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Cumhurbaşkanlığımız ve Yükseköğretim Kurulu tarafından belirlenen özel konulara(bu sene aile) ve ihtiyaçlara uygun üniversite seçmeli dersler açılmıştır.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Yapay Zeka Okuryazarlığı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Bağımlılık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Topluma Hizmet Uygulamaları : Sosyal Fayda için Yapay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Zeka</a:t>
            </a:r>
          </a:p>
          <a:p>
            <a:pPr lvl="1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Psikolojik ve Sosyolojik Perspektiften Aile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iş yüküne dayalı ders tasarımları ve AKTS değerleri hesaplanmıştır.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 Bologna Ders Bilgi Paketleri web sayfasında yayınlanmıştır.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Bilgi Paketi Hazırlama/Giriş Kılavuzu mevcuttur.</a:t>
            </a:r>
          </a:p>
          <a:p>
            <a:pPr marL="1200150" lvl="2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Ölçme Değerlendirme yöntemleri (çoktan seçmeli, klasik, proje,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ödev,karma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çeşitlendirilmiş ve nihai olarak bağıl değerlendirme uygulanmaktadır.</a:t>
            </a:r>
          </a:p>
          <a:p>
            <a:pPr marL="1200150" lvl="2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Staj ve Bitirme Projelerinin değerlendirmeleri ilgili yönergeler ile belirlenmiştir.</a:t>
            </a:r>
          </a:p>
          <a:p>
            <a:pPr marL="1200150" lvl="2" indent="-285750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(5/i) derslerinin sınavları çoktan seçmeli olarak yüz-yüze yapılmaktadır.</a:t>
            </a:r>
          </a:p>
          <a:p>
            <a:pPr lvl="2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966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496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60402" y="1143175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668413" y="1697172"/>
            <a:ext cx="908093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marL="2857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39/50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programında Çift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Anadal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Yandal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20/40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önlisans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programında Çift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Anadal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programı; 67 lisansüstü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pPr marL="285750" indent="-285750" algn="just">
              <a:buFontTx/>
              <a:buChar char="-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ortalaması yüksek olan öğrencilerin fazla AKTS değerinde ders almalarına müsaade edilir.</a:t>
            </a:r>
          </a:p>
          <a:p>
            <a:pPr marL="742950" lvl="1" indent="-285750" algn="just">
              <a:buFontTx/>
              <a:buChar char="-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ÇAP ve YAP öğrencilerinin,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 de eğitimini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kısa sürede bitirmek isteyen öğrenciler için bir avantaj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sağlar.</a:t>
            </a:r>
          </a:p>
          <a:p>
            <a:pPr marL="742950" lvl="1" indent="-285750" algn="just">
              <a:buFontTx/>
              <a:buChar char="-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Yatay Geçiş, Muafiyet, Kayıt Dondurma, İlişik Kesme vb. tüm formlar hazırlanmış, değerlendirme kriterleri değerlendirme kolaylığı için, formların içerisine entegre edilmiştir.</a:t>
            </a:r>
          </a:p>
          <a:p>
            <a:pPr indent="-228600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60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160402" y="1143175"/>
            <a:ext cx="7206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EĞİTİM ÖĞRETİM KOMİSYONU</a:t>
            </a:r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endParaRPr lang="en-US" sz="32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sz="32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668413" y="1697172"/>
            <a:ext cx="908093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endParaRPr lang="tr-TR" b="1" dirty="0" smtClean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Ders Görevlendirmelerinde 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 elemanlarının uzmanlık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alanları ve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yükleri gözetilmekte ve ders dağılımları katılımcı bir yöntemle gerçekleştirilmektedir.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 Saat Ücretli öğretim üyelerinin 5 yıllık listesi ile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proaktif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verme sürecine katkı sağlanmaktadır.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Üniversitemizde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135 derslik, 13 Amfi, 20 Bilgisayar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12 Çizim Atölyesi vb. bulunmaktadır.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Derslerde «Dijital Yoklama» uygulaması kullanılmaktadır.</a:t>
            </a:r>
          </a:p>
          <a:p>
            <a:pPr marL="285750" indent="-285750" algn="just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Ders/ telafi dersleri /sınav programları, ÇAP öğrencilerinin de dersleri çakışmayacak şekilde, birimlerden alınan geri bildirimler çerçevesinde, Akademik Planlama Müdürlüğü tarafından planlanmaktadır. </a:t>
            </a:r>
          </a:p>
          <a:p>
            <a:pPr marL="285750" indent="-285750" algn="just">
              <a:buFontTx/>
              <a:buChar char="-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014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6833A781B2131C449E11FCA639B0F05D" ma:contentTypeVersion="12" ma:contentTypeDescription="Yeni belge oluşturun." ma:contentTypeScope="" ma:versionID="486737a6f7379fd4e8fe9aa35edd796e">
  <xsd:schema xmlns:xsd="http://www.w3.org/2001/XMLSchema" xmlns:xs="http://www.w3.org/2001/XMLSchema" xmlns:p="http://schemas.microsoft.com/office/2006/metadata/properties" xmlns:ns3="8cd6b177-8dd8-41d9-8379-f23d512a02c0" targetNamespace="http://schemas.microsoft.com/office/2006/metadata/properties" ma:root="true" ma:fieldsID="2ec18293267323ffc0467fb51ad2639f" ns3:_="">
    <xsd:import namespace="8cd6b177-8dd8-41d9-8379-f23d512a02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d6b177-8dd8-41d9-8379-f23d512a02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734803-4662-489D-A16A-9D8D9889EAB7}">
  <ds:schemaRefs>
    <ds:schemaRef ds:uri="8cd6b177-8dd8-41d9-8379-f23d512a02c0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FFDA987-6E3F-4BA5-AC76-C08EC4F51D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120DD2-97B4-4C1E-83BD-0A5F7CA1A2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d6b177-8dd8-41d9-8379-f23d512a02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979</Words>
  <Application>Microsoft Office PowerPoint</Application>
  <PresentationFormat>Geniş ekran</PresentationFormat>
  <Paragraphs>162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Poppins</vt:lpstr>
      <vt:lpstr>Times New Roman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Yelda Nur TAV</dc:creator>
  <cp:lastModifiedBy>Rahmet SAVAŞ</cp:lastModifiedBy>
  <cp:revision>25</cp:revision>
  <dcterms:created xsi:type="dcterms:W3CDTF">2025-10-27T09:36:57Z</dcterms:created>
  <dcterms:modified xsi:type="dcterms:W3CDTF">2025-11-16T20:16:00Z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0x0101006833A781B2131C449E11FCA639B0F05D</vt:lpwstr>
  </property>
</Properties>
</file>