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officeDocument" Target="ppt/presentation.xml" Id="rId1" /><Relationship Type="http://schemas.openxmlformats.org/officeDocument/2006/relationships/extended-properties" Target="docProps/app.xml" Id="rId4" /><Relationship Type="http://schemas.openxmlformats.org/officeDocument/2006/relationships/custom-properties" Target="/docProps/custom.xml" Id="R802b1f75bd334342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1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99503-778E-F7D9-4BFC-AE2192B5A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010211-77CD-1C8D-B9EB-3707F4F61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35CEC-C385-A64C-040B-ADAC5F8D3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CB613-FC3E-73FC-A61E-A51890687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31B82-A0B1-F913-7DDF-501046DD4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624401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F4E24-34CD-AACD-3527-CEA1CCDE8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798A43-EC37-80DF-C1F7-6A57E6FBC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D4411-247E-394D-1B56-42E96DF66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FB55E-9C31-D4C5-251D-71CE24879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74ECB-0FA1-4AD3-8FBB-A56E7F0CF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81868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8A8A5F-6108-EDD7-9543-477E909576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4990F9-C3F8-E728-25E7-0AA86CDC5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740DF-0ADD-057F-117A-58C4891B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13735-A923-E1D3-CA8F-D209A048E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A81BC-CCE9-25E1-4E47-A24748176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9385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795A2-1441-F427-6155-7C22DC394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8C585-E332-50CC-F488-12C1C3319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038A2-C7DB-A606-D34F-F2C0CE889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7D685-476A-C26E-DB42-564AC605D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FC252-B74E-9D09-FA27-7562D07F3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49323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B7278-8D16-266C-C422-1E995D222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39F21B-9C2E-1B15-DAE0-C39B2193A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72F73-636D-4A16-EB49-941F7C4F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0CDBD-7455-E8B5-52DF-9B79DD613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ADF94-826C-C5B3-80E3-94C27C7D4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088908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F1C4F-EBCE-3C72-6DE5-14D5F79A0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AB504-C1DB-0935-82DC-9CECED461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4B9EFA-2D97-5439-A693-FC869C628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B72A36-3A00-000A-44B2-CCCC90548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D4AC8-93C8-2271-63C0-8E016A688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525D8-4375-A0D9-A236-BE636AD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2847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FFC01-C337-3AAE-F711-B74852A0B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E9DCB-4029-B339-DB65-41A11F207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8B4D6B-7283-8670-202F-5AC2F9286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1980CB-43A1-18A4-BE95-CD27CCA6F0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A6C1C5-51E7-7780-F5EF-C616D4507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050CA6-668F-1ABB-3E99-82E81D95F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4A0506-5B44-A839-A849-7386CED7E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3CB948-5B3E-439A-6C51-7E016D437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99814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E98BD-AEFC-1725-437D-4BC50A9F8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DFA8AF-B067-F4F3-A029-DA2960E7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4E8AB-8AF4-4C48-1D6C-E69DA059E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0087E-4A5C-F518-7D9A-3787173D2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806198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74D976-65A8-8A03-F470-A6B7E520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06CB3-1D07-D06C-DA86-D3458C4BB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D2FAA-208C-2109-5024-714F9FFA9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96649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EE91A-0C19-CC49-EF9C-F63706CB1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53CC1-781F-A82A-9427-CAA32E90E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174580-E303-A5A0-5645-6C0CE79F9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122EF3-EC4E-093E-5B9F-994CC01AE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C7CC7-762E-47EA-2C52-F280659B0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852DE-B2AE-C3E0-17CF-C096D25EA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3821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4CF88-D526-61D8-F078-E2D507263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77C8DB-E968-A0FF-B557-2309D4719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403B0-88DF-2608-4E62-AFF7297CAE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B391AF-1997-E922-EC94-245A7F1ED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2FDD85-8E25-9A1A-54DE-DE75224D5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70F4E-2220-4404-09C3-E0F49813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76154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914586-9A80-3784-9888-7FD1769E5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B86AF-B8F0-A4A5-544B-89614CFDD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A24FF-EA96-E9D3-6E33-C839C54FD4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D47ECA-CE62-094C-818F-7373E6B3F573}" type="datetimeFigureOut">
              <a:rPr lang="en-TR" smtClean="0"/>
              <a:t>11/14/2025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18E0D-C2CD-6A82-E8FF-A57D3D8CB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F43E1-7081-AA45-9665-C1A5130DD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93B431-860C-F748-9DA7-65038E82274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89444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alic.edu.tr/tr/kadid/komisyonlar/bilgi-yonetimi-komisyonu#1748953539124-0a7310d5-bab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hyperlink" Target="https://personel.halic.edu.tr/dashboard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alic.edu.tr/tr/kadid/komisyonlar/bilgi-yonetimi-komisyonu#1748953539103-7a17dfb9-1a7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halic.edu.tr/tr/kadid/komisyonlar/bilgi-yonetimi-komisyonu#1753427143499-7ebcb857-1cfb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C2B7870-2272-F65A-70F2-B51B4593B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03EEBA6-77C1-9210-EB1C-79FEB483EC97}"/>
              </a:ext>
            </a:extLst>
          </p:cNvPr>
          <p:cNvSpPr txBox="1"/>
          <p:nvPr/>
        </p:nvSpPr>
        <p:spPr>
          <a:xfrm>
            <a:off x="2042415" y="1395747"/>
            <a:ext cx="7206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Bilgi </a:t>
            </a:r>
            <a:r>
              <a:rPr lang="en-US" b="1" dirty="0" err="1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Yönetimi</a:t>
            </a:r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 Komisyonu</a:t>
            </a: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3F2BC0-056D-C893-68C3-16646422DA19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ACDEF21-6D12-5845-D645-B11792973BDA}"/>
              </a:ext>
            </a:extLst>
          </p:cNvPr>
          <p:cNvSpPr txBox="1"/>
          <p:nvPr/>
        </p:nvSpPr>
        <p:spPr>
          <a:xfrm>
            <a:off x="1408386" y="3048000"/>
            <a:ext cx="9080938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HALİÇ ÜNİVERSİTESİ BİLGİ YÖNETİMİ KOMİSYONU ÇALIŞMA USUL ve ESASLARI</a:t>
            </a:r>
          </a:p>
          <a:p>
            <a:pPr indent="-228600"/>
            <a:endParaRPr lang="tr-TR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Görev ve Sorumluluklar</a:t>
            </a:r>
          </a:p>
          <a:p>
            <a:pPr indent="-228600"/>
            <a:endParaRPr lang="tr-TR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r>
              <a:rPr lang="tr-TR" sz="1600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MADDE 6- (1) </a:t>
            </a:r>
            <a:r>
              <a:rPr lang="tr-TR" sz="1600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Komisyon, Üniversite birimlerinde üretilen her türlü veri, istatistik ve</a:t>
            </a:r>
          </a:p>
          <a:p>
            <a:pPr indent="-228600"/>
            <a:r>
              <a:rPr lang="tr-TR" sz="1600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dokümanın bilgiye dönüştürülerek raporlanması, profil çıkarmaya elverişli hale getirilmesi ile sorumludur/görevlidir.</a:t>
            </a:r>
          </a:p>
          <a:p>
            <a:pPr indent="-228600"/>
            <a:endParaRPr lang="tr-TR" sz="16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r>
              <a:rPr lang="tr-TR" sz="1600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Kaynak: </a:t>
            </a:r>
            <a:r>
              <a:rPr lang="tr-TR" sz="1600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  <a:hlinkClick r:id="rId3"/>
              </a:rPr>
              <a:t>Haliç Web Sitesi (Link)</a:t>
            </a:r>
            <a:endParaRPr lang="tr-TR" sz="1600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34601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BA191-61EF-17A9-1ED5-E57E3FAFC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56F1C3D4-8D34-8A8D-3F3A-83F1A03246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4EDCCF-E7D2-C4E2-B21A-FA74AE4C219D}"/>
              </a:ext>
            </a:extLst>
          </p:cNvPr>
          <p:cNvSpPr txBox="1"/>
          <p:nvPr/>
        </p:nvSpPr>
        <p:spPr>
          <a:xfrm>
            <a:off x="2042415" y="1395747"/>
            <a:ext cx="7206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Bilgi </a:t>
            </a:r>
            <a:r>
              <a:rPr lang="en-US" b="1" dirty="0" err="1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Yönetimi</a:t>
            </a:r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 Komisyonu</a:t>
            </a: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DBC519-6933-5277-C0C8-E07CE5A86610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4B9B2EDA-5E95-8C6C-560B-B1680522AAAC}"/>
              </a:ext>
            </a:extLst>
          </p:cNvPr>
          <p:cNvSpPr txBox="1"/>
          <p:nvPr/>
        </p:nvSpPr>
        <p:spPr>
          <a:xfrm>
            <a:off x="1357586" y="2695712"/>
            <a:ext cx="908093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AMAÇ</a:t>
            </a:r>
          </a:p>
          <a:p>
            <a:pPr indent="-228600"/>
            <a:endParaRPr lang="tr-TR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pPr indent="-228600"/>
            <a:r>
              <a:rPr lang="tr-TR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Üniversitenin tanıtımına katkı sağlayacak profil bilgisini çıkarmak.</a:t>
            </a:r>
          </a:p>
          <a:p>
            <a:pPr indent="-228600"/>
            <a:b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</a:br>
            <a:b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</a:br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STRATEJİ</a:t>
            </a:r>
          </a:p>
          <a:p>
            <a:pPr indent="-228600"/>
            <a:endParaRPr lang="tr-TR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tr-TR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1. Profil bilgisini çıkarmanın ilk yapı taşı </a:t>
            </a:r>
            <a:r>
              <a:rPr lang="tr-TR" b="1" u="sng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veri ve süreç yönetim sistemleri </a:t>
            </a:r>
            <a:r>
              <a:rPr lang="tr-TR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kurmak.</a:t>
            </a:r>
          </a:p>
          <a:p>
            <a:pPr marL="114300" indent="-342900">
              <a:buAutoNum type="arabicPeriod"/>
            </a:pPr>
            <a:endParaRPr lang="tr-TR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tr-TR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2. Sistemlerin çıktı parametrelerini sınıflandırmak, değerlendirmek ve anlamlı bilgiyi elde edeceğimiz, bize profili tanımlayacak metrikleri yaratmak.</a:t>
            </a:r>
          </a:p>
        </p:txBody>
      </p:sp>
    </p:spTree>
    <p:extLst>
      <p:ext uri="{BB962C8B-B14F-4D97-AF65-F5344CB8AC3E}">
        <p14:creationId xmlns:p14="http://schemas.microsoft.com/office/powerpoint/2010/main" val="1286834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BE002-36C8-1F67-B450-B23FC64C1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B2A20935-94AA-1304-EFFB-B7F9A031CC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C8DC4B-BCFD-4A4B-0D0E-A468514E9438}"/>
              </a:ext>
            </a:extLst>
          </p:cNvPr>
          <p:cNvSpPr txBox="1"/>
          <p:nvPr/>
        </p:nvSpPr>
        <p:spPr>
          <a:xfrm>
            <a:off x="2042415" y="1395747"/>
            <a:ext cx="7206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Bilgi </a:t>
            </a:r>
            <a:r>
              <a:rPr lang="en-US" b="1" dirty="0" err="1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Yönetimi</a:t>
            </a:r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 Komisyonu</a:t>
            </a: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5DA4FE-FFED-40A3-3012-C956FE52A9E0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B874A6A3-9D5E-E969-60C5-332ED42AC5CC}"/>
              </a:ext>
            </a:extLst>
          </p:cNvPr>
          <p:cNvSpPr txBox="1"/>
          <p:nvPr/>
        </p:nvSpPr>
        <p:spPr>
          <a:xfrm>
            <a:off x="1713186" y="2782669"/>
            <a:ext cx="90809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Stratejinin Araçları</a:t>
            </a:r>
          </a:p>
          <a:p>
            <a:pPr indent="-228600"/>
            <a:endParaRPr lang="tr-TR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E4E18729-ACA2-DAD5-C6F3-119F225A9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447" y="3705999"/>
            <a:ext cx="1577477" cy="1684166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86D24CBA-1A23-61DF-7F4C-C6DEF8AAA0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9303" y="3726700"/>
            <a:ext cx="1577477" cy="2339543"/>
          </a:xfrm>
          <a:prstGeom prst="rect">
            <a:avLst/>
          </a:prstGeom>
        </p:spPr>
      </p:pic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5D3889C5-8B83-23A6-4287-C8279786B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96142"/>
              </p:ext>
            </p:extLst>
          </p:nvPr>
        </p:nvGraphicFramePr>
        <p:xfrm>
          <a:off x="2032000" y="719666"/>
          <a:ext cx="8127999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8761613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1130222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64068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991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88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936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278179"/>
                  </a:ext>
                </a:extLst>
              </a:tr>
            </a:tbl>
          </a:graphicData>
        </a:graphic>
      </p:graphicFrame>
      <p:pic>
        <p:nvPicPr>
          <p:cNvPr id="13" name="Resim 12">
            <a:extLst>
              <a:ext uri="{FF2B5EF4-FFF2-40B4-BE49-F238E27FC236}">
                <a16:creationId xmlns:a16="http://schemas.microsoft.com/office/drawing/2014/main" id="{1AA06EA6-7AE2-0215-97E3-E9591C0FB7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407" y="3732881"/>
            <a:ext cx="1767993" cy="1828958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24E27B8D-1A13-FA97-E5CD-071A95AD72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85507" y="3726700"/>
            <a:ext cx="1546994" cy="1691787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7D1BFDF8-FA92-1476-63EF-61D70FFFC7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09491" y="3726700"/>
            <a:ext cx="1752752" cy="16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75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55822-F356-CE96-0DF1-A7CE63526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4428710C-0B23-E920-EFF9-3A34A24107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DA3792C-0FAA-D82B-62AD-BFC4335C9D2F}"/>
              </a:ext>
            </a:extLst>
          </p:cNvPr>
          <p:cNvSpPr txBox="1"/>
          <p:nvPr/>
        </p:nvSpPr>
        <p:spPr>
          <a:xfrm>
            <a:off x="2042415" y="1395747"/>
            <a:ext cx="7206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Bilgi </a:t>
            </a:r>
            <a:r>
              <a:rPr lang="en-US" b="1" dirty="0" err="1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Yönetimi</a:t>
            </a:r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 Komisyonu</a:t>
            </a: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A294AC-1B85-16A8-27DE-24E28F11D13F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2CE0653B-4DB2-D408-C8A5-13D25AB46455}"/>
              </a:ext>
            </a:extLst>
          </p:cNvPr>
          <p:cNvSpPr txBox="1"/>
          <p:nvPr/>
        </p:nvSpPr>
        <p:spPr>
          <a:xfrm>
            <a:off x="1713186" y="2782669"/>
            <a:ext cx="90809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Stratejinin Araçları</a:t>
            </a:r>
          </a:p>
          <a:p>
            <a:pPr indent="-228600"/>
            <a:endParaRPr lang="tr-TR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0D94B5BD-4C36-43A5-AA2B-2D9A7661F55B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127999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8761613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1130222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64068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991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88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936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278179"/>
                  </a:ext>
                </a:extLst>
              </a:tr>
            </a:tbl>
          </a:graphicData>
        </a:graphic>
      </p:graphicFrame>
      <p:pic>
        <p:nvPicPr>
          <p:cNvPr id="8" name="Resim 7">
            <a:extLst>
              <a:ext uri="{FF2B5EF4-FFF2-40B4-BE49-F238E27FC236}">
                <a16:creationId xmlns:a16="http://schemas.microsoft.com/office/drawing/2014/main" id="{FE1E8C66-4BE1-AB42-FA33-BFF25D856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689" y="3429000"/>
            <a:ext cx="1760373" cy="1950889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0502E4DD-A73C-5526-0D64-33944EB245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6666" y="3501395"/>
            <a:ext cx="1623201" cy="1806097"/>
          </a:xfrm>
          <a:prstGeom prst="rect">
            <a:avLst/>
          </a:prstGeom>
        </p:spPr>
      </p:pic>
      <p:pic>
        <p:nvPicPr>
          <p:cNvPr id="16" name="Resim 15">
            <a:extLst>
              <a:ext uri="{FF2B5EF4-FFF2-40B4-BE49-F238E27FC236}">
                <a16:creationId xmlns:a16="http://schemas.microsoft.com/office/drawing/2014/main" id="{D5968910-BB62-3178-62BD-BCF9470C95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7952" y="3390897"/>
            <a:ext cx="1775614" cy="2027096"/>
          </a:xfrm>
          <a:prstGeom prst="rect">
            <a:avLst/>
          </a:prstGeom>
        </p:spPr>
      </p:pic>
      <p:pic>
        <p:nvPicPr>
          <p:cNvPr id="19" name="Resim 18">
            <a:extLst>
              <a:ext uri="{FF2B5EF4-FFF2-40B4-BE49-F238E27FC236}">
                <a16:creationId xmlns:a16="http://schemas.microsoft.com/office/drawing/2014/main" id="{C181DF91-9699-F032-CA5B-18436DDA4A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9757" y="3516636"/>
            <a:ext cx="1752752" cy="1775614"/>
          </a:xfrm>
          <a:prstGeom prst="rect">
            <a:avLst/>
          </a:prstGeom>
        </p:spPr>
      </p:pic>
      <p:pic>
        <p:nvPicPr>
          <p:cNvPr id="21" name="Resim 20">
            <a:extLst>
              <a:ext uri="{FF2B5EF4-FFF2-40B4-BE49-F238E27FC236}">
                <a16:creationId xmlns:a16="http://schemas.microsoft.com/office/drawing/2014/main" id="{19EEEE0F-26F7-EDE4-0A77-C16F134AA0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79094" y="3448050"/>
            <a:ext cx="1798476" cy="184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74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4DB3D-AE92-AC3F-29AB-2964A05B7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9D7280E0-12F1-B8E7-2F83-940B40BE6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62F041-EC3D-4EE1-5299-329CD473410C}"/>
              </a:ext>
            </a:extLst>
          </p:cNvPr>
          <p:cNvSpPr txBox="1"/>
          <p:nvPr/>
        </p:nvSpPr>
        <p:spPr>
          <a:xfrm>
            <a:off x="2042415" y="1395747"/>
            <a:ext cx="7206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Bilgi </a:t>
            </a:r>
            <a:r>
              <a:rPr lang="en-US" b="1" dirty="0" err="1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Yönetimi</a:t>
            </a:r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 Komisyonu</a:t>
            </a: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F98935-0074-586A-43B0-712C74E590B8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DB6C4473-81F9-F4E9-D921-551A468429E3}"/>
              </a:ext>
            </a:extLst>
          </p:cNvPr>
          <p:cNvSpPr txBox="1"/>
          <p:nvPr/>
        </p:nvSpPr>
        <p:spPr>
          <a:xfrm>
            <a:off x="1713186" y="2782669"/>
            <a:ext cx="90809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Stratejinin Araçları</a:t>
            </a:r>
          </a:p>
          <a:p>
            <a:pPr indent="-228600"/>
            <a:endParaRPr lang="tr-TR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10451005-D222-7E3D-D7A5-F612A800298D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127999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8761613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1130222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64068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991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88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936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278179"/>
                  </a:ext>
                </a:extLst>
              </a:tr>
            </a:tbl>
          </a:graphicData>
        </a:graphic>
      </p:graphicFrame>
      <p:pic>
        <p:nvPicPr>
          <p:cNvPr id="5" name="Resim 4">
            <a:extLst>
              <a:ext uri="{FF2B5EF4-FFF2-40B4-BE49-F238E27FC236}">
                <a16:creationId xmlns:a16="http://schemas.microsoft.com/office/drawing/2014/main" id="{42318658-20B9-16BE-1A63-EB73786CD2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95" y="3705999"/>
            <a:ext cx="1577477" cy="1760373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935E3AAB-6576-C04D-1C5A-AEFE5B3B51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4590" y="3705999"/>
            <a:ext cx="1531753" cy="1653683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C2B90CAA-3AE8-50A1-7F2D-5FF4F0BE4A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6109" y="3705999"/>
            <a:ext cx="1729890" cy="1607959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71B6BB9E-3EDE-772F-EEA7-BB00C2B108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1063" y="3629791"/>
            <a:ext cx="1653683" cy="180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374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36E44-AC11-445A-F221-618ABB50E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A8063F63-51C2-0EE3-42F6-9D15D46B4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E9B0E6-DF32-8CC1-FBD0-5AA8CEDE2158}"/>
              </a:ext>
            </a:extLst>
          </p:cNvPr>
          <p:cNvSpPr txBox="1"/>
          <p:nvPr/>
        </p:nvSpPr>
        <p:spPr>
          <a:xfrm>
            <a:off x="2042415" y="1395747"/>
            <a:ext cx="7206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Bilgi </a:t>
            </a:r>
            <a:r>
              <a:rPr lang="en-US" b="1" dirty="0" err="1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Yönetimi</a:t>
            </a:r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 Komisyonu</a:t>
            </a: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ED97D1-47A3-6FFA-64F3-413D9CF97FAA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AA257BA2-C655-DFD3-4327-464576A67E86}"/>
              </a:ext>
            </a:extLst>
          </p:cNvPr>
          <p:cNvSpPr txBox="1"/>
          <p:nvPr/>
        </p:nvSpPr>
        <p:spPr>
          <a:xfrm>
            <a:off x="1713186" y="2782669"/>
            <a:ext cx="90809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Stratejinin Araçları</a:t>
            </a:r>
          </a:p>
          <a:p>
            <a:pPr indent="-228600"/>
            <a:endParaRPr lang="tr-TR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8098DE34-B5CE-BBDE-8DF6-44AD06CF1382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127999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8761613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1130222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64068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991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88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936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278179"/>
                  </a:ext>
                </a:extLst>
              </a:tr>
            </a:tbl>
          </a:graphicData>
        </a:graphic>
      </p:graphicFrame>
      <p:pic>
        <p:nvPicPr>
          <p:cNvPr id="5" name="Resim 4">
            <a:extLst>
              <a:ext uri="{FF2B5EF4-FFF2-40B4-BE49-F238E27FC236}">
                <a16:creationId xmlns:a16="http://schemas.microsoft.com/office/drawing/2014/main" id="{7028D072-7E45-A0B4-011A-C88247A12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795" y="3705999"/>
            <a:ext cx="1577477" cy="1760373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86485921-EE7F-3663-1E0F-FE13F45B7C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4590" y="3705999"/>
            <a:ext cx="1531753" cy="1653683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54B6DD21-5407-3F0C-75BE-4E6792B44E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6109" y="3705999"/>
            <a:ext cx="1729890" cy="1607959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8932FCD6-6C72-489E-667F-8186BE0257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11063" y="3629791"/>
            <a:ext cx="1653683" cy="1806097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C7E6430-F7C7-60C7-5ACF-8B4C2685D2B1}"/>
              </a:ext>
            </a:extLst>
          </p:cNvPr>
          <p:cNvSpPr txBox="1"/>
          <p:nvPr/>
        </p:nvSpPr>
        <p:spPr>
          <a:xfrm>
            <a:off x="1713186" y="5846199"/>
            <a:ext cx="61637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600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Kaynak:</a:t>
            </a:r>
            <a:r>
              <a:rPr lang="tr-TR" dirty="0"/>
              <a:t> </a:t>
            </a:r>
            <a:r>
              <a:rPr lang="tr-TR" dirty="0">
                <a:hlinkClick r:id="rId7"/>
              </a:rPr>
              <a:t>Haliç  Sistemleri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810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A23A7-4D6E-A05F-C607-563DBD5EB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BEE60C96-2A92-00CE-9BE6-C6C132320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B8705FD-EDC2-1F98-374B-84E4DB71C945}"/>
              </a:ext>
            </a:extLst>
          </p:cNvPr>
          <p:cNvSpPr txBox="1"/>
          <p:nvPr/>
        </p:nvSpPr>
        <p:spPr>
          <a:xfrm>
            <a:off x="2042415" y="1395747"/>
            <a:ext cx="7206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Bilgi </a:t>
            </a:r>
            <a:r>
              <a:rPr lang="en-US" b="1" dirty="0" err="1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Yönetimi</a:t>
            </a:r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 Komisyonu</a:t>
            </a: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BD445F-AF36-CCD9-8C83-1596C8035FE7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854806E-C8B3-A82F-E6B2-5A529DE1EBC3}"/>
              </a:ext>
            </a:extLst>
          </p:cNvPr>
          <p:cNvSpPr txBox="1"/>
          <p:nvPr/>
        </p:nvSpPr>
        <p:spPr>
          <a:xfrm>
            <a:off x="2032000" y="1909610"/>
            <a:ext cx="90809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Komisyon Niteliği</a:t>
            </a:r>
          </a:p>
          <a:p>
            <a:pPr indent="-228600"/>
            <a:endParaRPr lang="tr-TR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72B2EE5E-2D52-8581-804B-8F0EA632017B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127999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8761613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1130222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64068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991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88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936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278179"/>
                  </a:ext>
                </a:extLst>
              </a:tr>
            </a:tbl>
          </a:graphicData>
        </a:graphic>
      </p:graphicFrame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CFBB9AD8-772D-63C8-E017-D28468C7F6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675270"/>
              </p:ext>
            </p:extLst>
          </p:nvPr>
        </p:nvGraphicFramePr>
        <p:xfrm>
          <a:off x="952939" y="2555941"/>
          <a:ext cx="9528795" cy="213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3661">
                  <a:extLst>
                    <a:ext uri="{9D8B030D-6E8A-4147-A177-3AD203B41FA5}">
                      <a16:colId xmlns:a16="http://schemas.microsoft.com/office/drawing/2014/main" val="2809618409"/>
                    </a:ext>
                  </a:extLst>
                </a:gridCol>
                <a:gridCol w="2758869">
                  <a:extLst>
                    <a:ext uri="{9D8B030D-6E8A-4147-A177-3AD203B41FA5}">
                      <a16:colId xmlns:a16="http://schemas.microsoft.com/office/drawing/2014/main" val="1297087376"/>
                    </a:ext>
                  </a:extLst>
                </a:gridCol>
                <a:gridCol w="3176265">
                  <a:extLst>
                    <a:ext uri="{9D8B030D-6E8A-4147-A177-3AD203B41FA5}">
                      <a16:colId xmlns:a16="http://schemas.microsoft.com/office/drawing/2014/main" val="27619847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Ad </a:t>
                      </a:r>
                      <a:r>
                        <a:rPr lang="tr-TR" dirty="0" err="1"/>
                        <a:t>Soyad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Komisyon Görevi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Kurum Görevi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694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400" b="1" dirty="0">
                          <a:solidFill>
                            <a:srgbClr val="333333"/>
                          </a:solidFill>
                          <a:effectLst/>
                        </a:rPr>
                        <a:t>Dr. Öğr. Üyesi Altan ALAYBEYOĞLU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Başkan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Ekonomi Bölümü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02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Öğr. Üyesi Fatih Serdar ÖZGÜLTEKİN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Başkan Yardımcısı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Halkla İlişkiler ve Tanıtım Bölümü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028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Öğr. Üyesi Cengiz KARATAŞ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Üye 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Dekan Yardımcısı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220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Dr. Öğr. Üyesi Şükran YAMAN ATÇI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Üye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Bilgisayar Programcılığı Programı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693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2615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B0C0A-EAEF-114F-A572-0AA3FEF04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BFEC5074-878B-BDCD-9BDE-822597BEB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296739-53F8-603F-1B51-2D1D8300F86F}"/>
              </a:ext>
            </a:extLst>
          </p:cNvPr>
          <p:cNvSpPr txBox="1"/>
          <p:nvPr/>
        </p:nvSpPr>
        <p:spPr>
          <a:xfrm>
            <a:off x="2042415" y="1395747"/>
            <a:ext cx="7206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Bilgi </a:t>
            </a:r>
            <a:r>
              <a:rPr lang="en-US" b="1" dirty="0" err="1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Yönetimi</a:t>
            </a:r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 Komisyonu</a:t>
            </a: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58CCE7-BAFF-50FD-E593-0ADDC6036478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DA8C9934-80D4-B76E-1ADA-69AD461EF147}"/>
              </a:ext>
            </a:extLst>
          </p:cNvPr>
          <p:cNvSpPr txBox="1"/>
          <p:nvPr/>
        </p:nvSpPr>
        <p:spPr>
          <a:xfrm>
            <a:off x="2032000" y="1909610"/>
            <a:ext cx="90809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Komisyon Niteliği</a:t>
            </a:r>
          </a:p>
          <a:p>
            <a:pPr indent="-228600"/>
            <a:endParaRPr lang="tr-TR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B7C29561-76AF-26D5-EDF5-B397F99060C4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719666"/>
          <a:ext cx="8127999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87616133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21130222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7640688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5991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885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936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278179"/>
                  </a:ext>
                </a:extLst>
              </a:tr>
            </a:tbl>
          </a:graphicData>
        </a:graphic>
      </p:graphicFrame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26A937AD-4FE0-7C38-14D0-0262321C1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540816"/>
              </p:ext>
            </p:extLst>
          </p:nvPr>
        </p:nvGraphicFramePr>
        <p:xfrm>
          <a:off x="952939" y="2555941"/>
          <a:ext cx="9528795" cy="221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6265">
                  <a:extLst>
                    <a:ext uri="{9D8B030D-6E8A-4147-A177-3AD203B41FA5}">
                      <a16:colId xmlns:a16="http://schemas.microsoft.com/office/drawing/2014/main" val="2809618409"/>
                    </a:ext>
                  </a:extLst>
                </a:gridCol>
                <a:gridCol w="3176265">
                  <a:extLst>
                    <a:ext uri="{9D8B030D-6E8A-4147-A177-3AD203B41FA5}">
                      <a16:colId xmlns:a16="http://schemas.microsoft.com/office/drawing/2014/main" val="1297087376"/>
                    </a:ext>
                  </a:extLst>
                </a:gridCol>
                <a:gridCol w="3176265">
                  <a:extLst>
                    <a:ext uri="{9D8B030D-6E8A-4147-A177-3AD203B41FA5}">
                      <a16:colId xmlns:a16="http://schemas.microsoft.com/office/drawing/2014/main" val="27619847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Ad </a:t>
                      </a:r>
                      <a:r>
                        <a:rPr lang="tr-TR" dirty="0" err="1"/>
                        <a:t>Soyad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Komisyon Görevi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Kurum Görevi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694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Öğr. Gör. Emir KARAGÖL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Üye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es-ES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Oyun Geliştirme ve Programlama Programı</a:t>
                      </a:r>
                      <a:endParaRPr lang="tr-TR" sz="1400" b="1" kern="1200" dirty="0">
                        <a:solidFill>
                          <a:srgbClr val="333333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02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İsmail DERİN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Üye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Bilgi Teknolojileri Direktörü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028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Elanur GENÇ AĞAÇ 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Üye 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Yazı İşleri Uzmanı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220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Miray TOKGÖZ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Üye</a:t>
                      </a:r>
                    </a:p>
                  </a:txBody>
                  <a:tcPr marL="152400" marR="152400" marT="114300" marB="11430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None/>
                      </a:pPr>
                      <a:r>
                        <a:rPr lang="tr-TR" sz="1400" b="1" kern="1200" dirty="0">
                          <a:solidFill>
                            <a:srgbClr val="33333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Fakülte Sekreteri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693668"/>
                  </a:ext>
                </a:extLst>
              </a:tr>
            </a:tbl>
          </a:graphicData>
        </a:graphic>
      </p:graphicFrame>
      <p:sp>
        <p:nvSpPr>
          <p:cNvPr id="2" name="Metin kutusu 1">
            <a:extLst>
              <a:ext uri="{FF2B5EF4-FFF2-40B4-BE49-F238E27FC236}">
                <a16:creationId xmlns:a16="http://schemas.microsoft.com/office/drawing/2014/main" id="{F78CAC6F-9639-D5F6-BC9C-514C0B8E4DCB}"/>
              </a:ext>
            </a:extLst>
          </p:cNvPr>
          <p:cNvSpPr txBox="1"/>
          <p:nvPr/>
        </p:nvSpPr>
        <p:spPr>
          <a:xfrm>
            <a:off x="1713186" y="5846199"/>
            <a:ext cx="61637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600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Kaynak:</a:t>
            </a:r>
            <a:r>
              <a:rPr lang="tr-TR" dirty="0"/>
              <a:t> </a:t>
            </a:r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  <a:hlinkClick r:id="rId3"/>
              </a:rPr>
              <a:t>Haliç Web Sitesi (Link)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76630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A64682-C703-9F12-599C-09B8ABA38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frame&#10;&#10;AI-generated content may be incorrect.">
            <a:extLst>
              <a:ext uri="{FF2B5EF4-FFF2-40B4-BE49-F238E27FC236}">
                <a16:creationId xmlns:a16="http://schemas.microsoft.com/office/drawing/2014/main" id="{50A0E75A-FD6B-0406-0234-FCA3F8800E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AE1CAD4-33AA-7729-D5C1-BA0CFC9E35ED}"/>
              </a:ext>
            </a:extLst>
          </p:cNvPr>
          <p:cNvSpPr txBox="1"/>
          <p:nvPr/>
        </p:nvSpPr>
        <p:spPr>
          <a:xfrm>
            <a:off x="2042415" y="1395747"/>
            <a:ext cx="7206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Bilgi </a:t>
            </a:r>
            <a:r>
              <a:rPr lang="en-US" b="1" dirty="0" err="1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Yönetimi</a:t>
            </a:r>
            <a:r>
              <a:rPr lang="en-US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 Komisyonu</a:t>
            </a:r>
          </a:p>
          <a:p>
            <a:endParaRPr lang="en-US" b="1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  <a:p>
            <a:r>
              <a:rPr lang="en-TR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1BB8B6-3408-590A-DBDD-0944E2320BDB}"/>
              </a:ext>
            </a:extLst>
          </p:cNvPr>
          <p:cNvSpPr txBox="1"/>
          <p:nvPr/>
        </p:nvSpPr>
        <p:spPr>
          <a:xfrm>
            <a:off x="8942599" y="749416"/>
            <a:ext cx="2413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HALİÇ ÜNİVERSİTESİ</a:t>
            </a:r>
          </a:p>
          <a:p>
            <a:r>
              <a:rPr lang="en-TR" dirty="0"/>
              <a:t> </a:t>
            </a: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44D4F774-6956-8EBE-F4A5-CB6D2D6F6DD7}"/>
              </a:ext>
            </a:extLst>
          </p:cNvPr>
          <p:cNvSpPr txBox="1"/>
          <p:nvPr/>
        </p:nvSpPr>
        <p:spPr>
          <a:xfrm>
            <a:off x="2032000" y="1909610"/>
            <a:ext cx="90809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/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Toplantılar</a:t>
            </a:r>
          </a:p>
          <a:p>
            <a:pPr indent="-228600"/>
            <a:endParaRPr lang="tr-TR" dirty="0">
              <a:solidFill>
                <a:srgbClr val="0817B9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B6D45E78-10A0-1426-E134-4E84924A1EE6}"/>
              </a:ext>
            </a:extLst>
          </p:cNvPr>
          <p:cNvSpPr txBox="1"/>
          <p:nvPr/>
        </p:nvSpPr>
        <p:spPr>
          <a:xfrm>
            <a:off x="1949283" y="5837732"/>
            <a:ext cx="61637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600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</a:rPr>
              <a:t>Kaynak:</a:t>
            </a:r>
            <a:r>
              <a:rPr lang="tr-TR" dirty="0"/>
              <a:t> </a:t>
            </a:r>
            <a:r>
              <a:rPr lang="tr-TR" b="1" dirty="0">
                <a:solidFill>
                  <a:srgbClr val="0817B9"/>
                </a:solidFill>
                <a:latin typeface="Poppins" pitchFamily="2" charset="77"/>
                <a:cs typeface="Poppins" pitchFamily="2" charset="77"/>
                <a:hlinkClick r:id="rId3"/>
              </a:rPr>
              <a:t>Haliç Web Sitesi (Link)</a:t>
            </a:r>
            <a:endParaRPr lang="tr-TR" dirty="0"/>
          </a:p>
        </p:txBody>
      </p:sp>
      <p:grpSp>
        <p:nvGrpSpPr>
          <p:cNvPr id="13" name="Grup 12">
            <a:extLst>
              <a:ext uri="{FF2B5EF4-FFF2-40B4-BE49-F238E27FC236}">
                <a16:creationId xmlns:a16="http://schemas.microsoft.com/office/drawing/2014/main" id="{7BD2C635-9CCB-651A-F54A-6DA2AE89451B}"/>
              </a:ext>
            </a:extLst>
          </p:cNvPr>
          <p:cNvGrpSpPr/>
          <p:nvPr/>
        </p:nvGrpSpPr>
        <p:grpSpPr>
          <a:xfrm>
            <a:off x="1949283" y="2481114"/>
            <a:ext cx="8583251" cy="1988992"/>
            <a:chOff x="2042416" y="2481114"/>
            <a:chExt cx="8583251" cy="1988992"/>
          </a:xfrm>
        </p:grpSpPr>
        <p:pic>
          <p:nvPicPr>
            <p:cNvPr id="8" name="Resim 7">
              <a:extLst>
                <a:ext uri="{FF2B5EF4-FFF2-40B4-BE49-F238E27FC236}">
                  <a16:creationId xmlns:a16="http://schemas.microsoft.com/office/drawing/2014/main" id="{D8E62061-4036-DB95-DFD6-EE970ADB2AE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 r="42689"/>
            <a:stretch>
              <a:fillRect/>
            </a:stretch>
          </p:blipFill>
          <p:spPr>
            <a:xfrm>
              <a:off x="2042416" y="2481114"/>
              <a:ext cx="5402596" cy="1988992"/>
            </a:xfrm>
            <a:prstGeom prst="rect">
              <a:avLst/>
            </a:prstGeom>
          </p:spPr>
        </p:pic>
        <p:pic>
          <p:nvPicPr>
            <p:cNvPr id="11" name="Resim 10">
              <a:extLst>
                <a:ext uri="{FF2B5EF4-FFF2-40B4-BE49-F238E27FC236}">
                  <a16:creationId xmlns:a16="http://schemas.microsoft.com/office/drawing/2014/main" id="{0012A8CF-4209-9682-E224-DE3A490E293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445011" y="2505947"/>
              <a:ext cx="3180656" cy="19360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5195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284</Words>
  <Application>Microsoft Office PowerPoint</Application>
  <PresentationFormat>Geniş ekran</PresentationFormat>
  <Paragraphs>101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Poppins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Yelda Nur TAV</dc:creator>
  <cp:lastModifiedBy>Altan ALAYBEYOĞLU</cp:lastModifiedBy>
  <cp:revision>23</cp:revision>
  <dcterms:created xsi:type="dcterms:W3CDTF">2025-10-27T09:36:57Z</dcterms:created>
  <dcterms:modified xsi:type="dcterms:W3CDTF">2025-11-14T11:48:36Z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3" name="STCat_281e6218-fa64-49ac-9680-23189fa8ee9b_Version">
    <vt:lpwstr xmlns:vt="http://schemas.openxmlformats.org/officeDocument/2006/docPropsVTypes">1</vt:lpwstr>
  </op:property>
  <op:property fmtid="{D5CDD505-2E9C-101B-9397-08002B2CF9AE}" pid="4" name="STCat_281e6218-fa64-49ac-9680-23189fa8ee9b_Id">
    <vt:lpwstr xmlns:vt="http://schemas.openxmlformats.org/officeDocument/2006/docPropsVTypes">281e6218-fa64-49ac-9680-23189fa8ee9b</vt:lpwstr>
  </op:property>
  <op:property fmtid="{D5CDD505-2E9C-101B-9397-08002B2CF9AE}" pid="5" name="STCat_281e6218-fa64-49ac-9680-23189fa8ee9b_Name">
    <vt:lpwstr xmlns:vt="http://schemas.openxmlformats.org/officeDocument/2006/docPropsVTypes">Path - Ortak Alan</vt:lpwstr>
  </op:property>
</op:Properties>
</file>